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44" r:id="rId1"/>
  </p:sldMasterIdLst>
  <p:notesMasterIdLst>
    <p:notesMasterId r:id="rId90"/>
  </p:notesMasterIdLst>
  <p:handoutMasterIdLst>
    <p:handoutMasterId r:id="rId91"/>
  </p:handout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9" r:id="rId14"/>
    <p:sldId id="270" r:id="rId15"/>
    <p:sldId id="271" r:id="rId16"/>
    <p:sldId id="272" r:id="rId17"/>
    <p:sldId id="274" r:id="rId18"/>
    <p:sldId id="273" r:id="rId19"/>
    <p:sldId id="276" r:id="rId20"/>
    <p:sldId id="278" r:id="rId21"/>
    <p:sldId id="268" r:id="rId22"/>
    <p:sldId id="279" r:id="rId23"/>
    <p:sldId id="277" r:id="rId24"/>
    <p:sldId id="281" r:id="rId25"/>
    <p:sldId id="280" r:id="rId26"/>
    <p:sldId id="282" r:id="rId27"/>
    <p:sldId id="284" r:id="rId28"/>
    <p:sldId id="285" r:id="rId29"/>
    <p:sldId id="286" r:id="rId30"/>
    <p:sldId id="287" r:id="rId31"/>
    <p:sldId id="348" r:id="rId32"/>
    <p:sldId id="283" r:id="rId33"/>
    <p:sldId id="288" r:id="rId34"/>
    <p:sldId id="289" r:id="rId35"/>
    <p:sldId id="290" r:id="rId36"/>
    <p:sldId id="294" r:id="rId37"/>
    <p:sldId id="292" r:id="rId38"/>
    <p:sldId id="295" r:id="rId39"/>
    <p:sldId id="297" r:id="rId40"/>
    <p:sldId id="298" r:id="rId41"/>
    <p:sldId id="302" r:id="rId42"/>
    <p:sldId id="299" r:id="rId43"/>
    <p:sldId id="296" r:id="rId44"/>
    <p:sldId id="300" r:id="rId45"/>
    <p:sldId id="301" r:id="rId46"/>
    <p:sldId id="291" r:id="rId47"/>
    <p:sldId id="304" r:id="rId48"/>
    <p:sldId id="305" r:id="rId49"/>
    <p:sldId id="306" r:id="rId50"/>
    <p:sldId id="307" r:id="rId51"/>
    <p:sldId id="303" r:id="rId52"/>
    <p:sldId id="309" r:id="rId53"/>
    <p:sldId id="310" r:id="rId54"/>
    <p:sldId id="311" r:id="rId55"/>
    <p:sldId id="315" r:id="rId56"/>
    <p:sldId id="312" r:id="rId57"/>
    <p:sldId id="314" r:id="rId58"/>
    <p:sldId id="318" r:id="rId59"/>
    <p:sldId id="319" r:id="rId60"/>
    <p:sldId id="320" r:id="rId61"/>
    <p:sldId id="321" r:id="rId62"/>
    <p:sldId id="322" r:id="rId63"/>
    <p:sldId id="323" r:id="rId64"/>
    <p:sldId id="326" r:id="rId65"/>
    <p:sldId id="327" r:id="rId66"/>
    <p:sldId id="328" r:id="rId67"/>
    <p:sldId id="329" r:id="rId68"/>
    <p:sldId id="324" r:id="rId69"/>
    <p:sldId id="331" r:id="rId70"/>
    <p:sldId id="330" r:id="rId71"/>
    <p:sldId id="332" r:id="rId72"/>
    <p:sldId id="335" r:id="rId73"/>
    <p:sldId id="334" r:id="rId74"/>
    <p:sldId id="333" r:id="rId75"/>
    <p:sldId id="325" r:id="rId76"/>
    <p:sldId id="337" r:id="rId77"/>
    <p:sldId id="338" r:id="rId78"/>
    <p:sldId id="339" r:id="rId79"/>
    <p:sldId id="336" r:id="rId80"/>
    <p:sldId id="340" r:id="rId81"/>
    <p:sldId id="342" r:id="rId82"/>
    <p:sldId id="341" r:id="rId83"/>
    <p:sldId id="343" r:id="rId84"/>
    <p:sldId id="344" r:id="rId85"/>
    <p:sldId id="349" r:id="rId86"/>
    <p:sldId id="345" r:id="rId87"/>
    <p:sldId id="347" r:id="rId88"/>
    <p:sldId id="316" r:id="rId89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1" autoAdjust="0"/>
    <p:restoredTop sz="94656" autoAdjust="0"/>
  </p:normalViewPr>
  <p:slideViewPr>
    <p:cSldViewPr>
      <p:cViewPr>
        <p:scale>
          <a:sx n="110" d="100"/>
          <a:sy n="110" d="100"/>
        </p:scale>
        <p:origin x="-2028" y="-3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36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notesMaster" Target="notesMasters/notesMaster1.xml"/><Relationship Id="rId95" Type="http://schemas.openxmlformats.org/officeDocument/2006/relationships/tableStyles" Target="tableStyle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presProps" Target="pres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DCEE4D2-71F3-4B7E-AB91-4F0135296A7D}" type="doc">
      <dgm:prSet loTypeId="urn:microsoft.com/office/officeart/2005/8/layout/cycle7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9EFD68C5-B56A-4243-9B3C-FA9C69DCEA81}">
      <dgm:prSet phldrT="[Texte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fr-FR" sz="1600" dirty="0" smtClean="0">
              <a:solidFill>
                <a:schemeClr val="bg2"/>
              </a:solidFill>
            </a:rPr>
            <a:t>Sécularisation politique,</a:t>
          </a:r>
        </a:p>
        <a:p>
          <a:r>
            <a:rPr lang="fr-FR" sz="1600" dirty="0" smtClean="0">
              <a:solidFill>
                <a:schemeClr val="bg2"/>
              </a:solidFill>
            </a:rPr>
            <a:t>sociale et culturelle</a:t>
          </a:r>
          <a:endParaRPr lang="fr-FR" sz="1600" dirty="0">
            <a:solidFill>
              <a:schemeClr val="bg2"/>
            </a:solidFill>
          </a:endParaRPr>
        </a:p>
      </dgm:t>
    </dgm:pt>
    <dgm:pt modelId="{F97171AE-6524-4AD9-AC8E-1AA132F7575D}" type="parTrans" cxnId="{5AB50196-AE3F-4DD4-BD7D-B1C380C3FF28}">
      <dgm:prSet/>
      <dgm:spPr/>
      <dgm:t>
        <a:bodyPr/>
        <a:lstStyle/>
        <a:p>
          <a:endParaRPr lang="fr-FR"/>
        </a:p>
      </dgm:t>
    </dgm:pt>
    <dgm:pt modelId="{C1AC9F38-B24E-4488-860C-50027DE5ED1E}" type="sibTrans" cxnId="{5AB50196-AE3F-4DD4-BD7D-B1C380C3FF28}">
      <dgm:prSet/>
      <dgm:spPr/>
      <dgm:t>
        <a:bodyPr/>
        <a:lstStyle/>
        <a:p>
          <a:endParaRPr lang="fr-FR"/>
        </a:p>
      </dgm:t>
    </dgm:pt>
    <dgm:pt modelId="{79F87FE2-D515-4807-AEE6-8AB0993A32B9}">
      <dgm:prSet phldrT="[Texte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fr-FR" sz="1600" dirty="0" smtClean="0">
              <a:solidFill>
                <a:schemeClr val="bg2"/>
              </a:solidFill>
            </a:rPr>
            <a:t>Création artistique: transfert de sacralité</a:t>
          </a:r>
          <a:endParaRPr lang="fr-FR" sz="1600" dirty="0">
            <a:solidFill>
              <a:schemeClr val="bg2"/>
            </a:solidFill>
          </a:endParaRPr>
        </a:p>
      </dgm:t>
    </dgm:pt>
    <dgm:pt modelId="{244D1C14-2CBB-48C9-9F07-1727B4A1D9D3}" type="parTrans" cxnId="{BBF60123-4A84-46EF-BDF8-8DC2CF50B534}">
      <dgm:prSet/>
      <dgm:spPr/>
      <dgm:t>
        <a:bodyPr/>
        <a:lstStyle/>
        <a:p>
          <a:endParaRPr lang="fr-FR"/>
        </a:p>
      </dgm:t>
    </dgm:pt>
    <dgm:pt modelId="{E448256F-37AB-4C27-AF59-A49807126786}" type="sibTrans" cxnId="{BBF60123-4A84-46EF-BDF8-8DC2CF50B534}">
      <dgm:prSet/>
      <dgm:spPr/>
      <dgm:t>
        <a:bodyPr/>
        <a:lstStyle/>
        <a:p>
          <a:endParaRPr lang="fr-FR"/>
        </a:p>
      </dgm:t>
    </dgm:pt>
    <dgm:pt modelId="{8DDD56DE-D330-4955-ABED-16BD26B04444}">
      <dgm:prSet phldrT="[Texte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fr-FR" sz="1600" dirty="0" smtClean="0">
              <a:solidFill>
                <a:schemeClr val="bg2"/>
              </a:solidFill>
            </a:rPr>
            <a:t>Crise idiosyncratique</a:t>
          </a:r>
          <a:endParaRPr lang="fr-FR" sz="1600" dirty="0">
            <a:solidFill>
              <a:schemeClr val="bg2"/>
            </a:solidFill>
          </a:endParaRPr>
        </a:p>
      </dgm:t>
    </dgm:pt>
    <dgm:pt modelId="{003CF147-50C7-40EF-8161-3257038A6DFB}" type="parTrans" cxnId="{9FA7D558-9014-419A-B1C4-550534C03CBA}">
      <dgm:prSet/>
      <dgm:spPr/>
      <dgm:t>
        <a:bodyPr/>
        <a:lstStyle/>
        <a:p>
          <a:endParaRPr lang="fr-FR"/>
        </a:p>
      </dgm:t>
    </dgm:pt>
    <dgm:pt modelId="{722A396B-EB29-434D-B1DF-0CB37BD5C118}" type="sibTrans" cxnId="{9FA7D558-9014-419A-B1C4-550534C03CBA}">
      <dgm:prSet/>
      <dgm:spPr/>
      <dgm:t>
        <a:bodyPr/>
        <a:lstStyle/>
        <a:p>
          <a:endParaRPr lang="fr-FR"/>
        </a:p>
      </dgm:t>
    </dgm:pt>
    <dgm:pt modelId="{1D980B4D-14CB-4212-BFD8-D6A1FDB26C70}" type="pres">
      <dgm:prSet presAssocID="{3DCEE4D2-71F3-4B7E-AB91-4F0135296A7D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6A389814-2FC3-436B-A057-F8B23B5071B4}" type="pres">
      <dgm:prSet presAssocID="{9EFD68C5-B56A-4243-9B3C-FA9C69DCEA81}" presName="node" presStyleLbl="node1" presStyleIdx="0" presStyleCnt="3" custScaleX="210000" custScaleY="139157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B39BC439-3DBF-4471-A274-5D8BD990B99E}" type="pres">
      <dgm:prSet presAssocID="{C1AC9F38-B24E-4488-860C-50027DE5ED1E}" presName="sibTrans" presStyleLbl="sibTrans2D1" presStyleIdx="0" presStyleCnt="3" custScaleX="250664"/>
      <dgm:spPr/>
      <dgm:t>
        <a:bodyPr/>
        <a:lstStyle/>
        <a:p>
          <a:endParaRPr lang="fr-FR"/>
        </a:p>
      </dgm:t>
    </dgm:pt>
    <dgm:pt modelId="{DCCA4FDC-05BF-4E6A-A06F-F2D70A97C0AC}" type="pres">
      <dgm:prSet presAssocID="{C1AC9F38-B24E-4488-860C-50027DE5ED1E}" presName="connectorText" presStyleLbl="sibTrans2D1" presStyleIdx="0" presStyleCnt="3"/>
      <dgm:spPr/>
      <dgm:t>
        <a:bodyPr/>
        <a:lstStyle/>
        <a:p>
          <a:endParaRPr lang="fr-FR"/>
        </a:p>
      </dgm:t>
    </dgm:pt>
    <dgm:pt modelId="{2F1F2BB9-9D57-4BD2-8D26-8364833165A1}" type="pres">
      <dgm:prSet presAssocID="{79F87FE2-D515-4807-AEE6-8AB0993A32B9}" presName="node" presStyleLbl="node1" presStyleIdx="1" presStyleCnt="3" custScaleX="148616" custScaleY="124673" custRadScaleRad="109561" custRadScaleInc="-4745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C58B0969-6B19-4891-A63F-81E0E5867940}" type="pres">
      <dgm:prSet presAssocID="{E448256F-37AB-4C27-AF59-A49807126786}" presName="sibTrans" presStyleLbl="sibTrans2D1" presStyleIdx="1" presStyleCnt="3"/>
      <dgm:spPr/>
      <dgm:t>
        <a:bodyPr/>
        <a:lstStyle/>
        <a:p>
          <a:endParaRPr lang="fr-FR"/>
        </a:p>
      </dgm:t>
    </dgm:pt>
    <dgm:pt modelId="{CA3702E8-070C-4AB4-A560-13F282E2263C}" type="pres">
      <dgm:prSet presAssocID="{E448256F-37AB-4C27-AF59-A49807126786}" presName="connectorText" presStyleLbl="sibTrans2D1" presStyleIdx="1" presStyleCnt="3"/>
      <dgm:spPr/>
      <dgm:t>
        <a:bodyPr/>
        <a:lstStyle/>
        <a:p>
          <a:endParaRPr lang="fr-FR"/>
        </a:p>
      </dgm:t>
    </dgm:pt>
    <dgm:pt modelId="{E14C08FC-FDCD-479E-B85B-C6BCC00AE9F1}" type="pres">
      <dgm:prSet presAssocID="{8DDD56DE-D330-4955-ABED-16BD26B04444}" presName="node" presStyleLbl="node1" presStyleIdx="2" presStyleCnt="3" custScaleX="134283" custScaleY="124673" custRadScaleRad="109560" custRadScaleInc="4746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09192FBA-E6A8-4E9E-97EF-09DA52F49639}" type="pres">
      <dgm:prSet presAssocID="{722A396B-EB29-434D-B1DF-0CB37BD5C118}" presName="sibTrans" presStyleLbl="sibTrans2D1" presStyleIdx="2" presStyleCnt="3" custScaleX="266859"/>
      <dgm:spPr/>
      <dgm:t>
        <a:bodyPr/>
        <a:lstStyle/>
        <a:p>
          <a:endParaRPr lang="fr-FR"/>
        </a:p>
      </dgm:t>
    </dgm:pt>
    <dgm:pt modelId="{F5E84595-C03F-4802-879F-880DDD548633}" type="pres">
      <dgm:prSet presAssocID="{722A396B-EB29-434D-B1DF-0CB37BD5C118}" presName="connectorText" presStyleLbl="sibTrans2D1" presStyleIdx="2" presStyleCnt="3"/>
      <dgm:spPr/>
      <dgm:t>
        <a:bodyPr/>
        <a:lstStyle/>
        <a:p>
          <a:endParaRPr lang="fr-FR"/>
        </a:p>
      </dgm:t>
    </dgm:pt>
  </dgm:ptLst>
  <dgm:cxnLst>
    <dgm:cxn modelId="{9FA7D558-9014-419A-B1C4-550534C03CBA}" srcId="{3DCEE4D2-71F3-4B7E-AB91-4F0135296A7D}" destId="{8DDD56DE-D330-4955-ABED-16BD26B04444}" srcOrd="2" destOrd="0" parTransId="{003CF147-50C7-40EF-8161-3257038A6DFB}" sibTransId="{722A396B-EB29-434D-B1DF-0CB37BD5C118}"/>
    <dgm:cxn modelId="{637D13F9-3A15-44DC-A780-9C98D0A7FABA}" type="presOf" srcId="{8DDD56DE-D330-4955-ABED-16BD26B04444}" destId="{E14C08FC-FDCD-479E-B85B-C6BCC00AE9F1}" srcOrd="0" destOrd="0" presId="urn:microsoft.com/office/officeart/2005/8/layout/cycle7"/>
    <dgm:cxn modelId="{EFC904B1-289F-49C8-91AC-B6627BD3F9F7}" type="presOf" srcId="{3DCEE4D2-71F3-4B7E-AB91-4F0135296A7D}" destId="{1D980B4D-14CB-4212-BFD8-D6A1FDB26C70}" srcOrd="0" destOrd="0" presId="urn:microsoft.com/office/officeart/2005/8/layout/cycle7"/>
    <dgm:cxn modelId="{7EDD9C91-A7AD-420A-A665-31FC56AB56FD}" type="presOf" srcId="{E448256F-37AB-4C27-AF59-A49807126786}" destId="{C58B0969-6B19-4891-A63F-81E0E5867940}" srcOrd="0" destOrd="0" presId="urn:microsoft.com/office/officeart/2005/8/layout/cycle7"/>
    <dgm:cxn modelId="{3E050ED8-B6A8-4018-9FB7-F44E26AAE9DF}" type="presOf" srcId="{C1AC9F38-B24E-4488-860C-50027DE5ED1E}" destId="{B39BC439-3DBF-4471-A274-5D8BD990B99E}" srcOrd="0" destOrd="0" presId="urn:microsoft.com/office/officeart/2005/8/layout/cycle7"/>
    <dgm:cxn modelId="{A1AC09FD-B153-494B-905E-CC6AC3394C85}" type="presOf" srcId="{79F87FE2-D515-4807-AEE6-8AB0993A32B9}" destId="{2F1F2BB9-9D57-4BD2-8D26-8364833165A1}" srcOrd="0" destOrd="0" presId="urn:microsoft.com/office/officeart/2005/8/layout/cycle7"/>
    <dgm:cxn modelId="{5AB50196-AE3F-4DD4-BD7D-B1C380C3FF28}" srcId="{3DCEE4D2-71F3-4B7E-AB91-4F0135296A7D}" destId="{9EFD68C5-B56A-4243-9B3C-FA9C69DCEA81}" srcOrd="0" destOrd="0" parTransId="{F97171AE-6524-4AD9-AC8E-1AA132F7575D}" sibTransId="{C1AC9F38-B24E-4488-860C-50027DE5ED1E}"/>
    <dgm:cxn modelId="{096E937D-1D43-49DA-83A5-903261178810}" type="presOf" srcId="{722A396B-EB29-434D-B1DF-0CB37BD5C118}" destId="{09192FBA-E6A8-4E9E-97EF-09DA52F49639}" srcOrd="0" destOrd="0" presId="urn:microsoft.com/office/officeart/2005/8/layout/cycle7"/>
    <dgm:cxn modelId="{1D341CF1-9616-4B7E-9322-A152667C4707}" type="presOf" srcId="{722A396B-EB29-434D-B1DF-0CB37BD5C118}" destId="{F5E84595-C03F-4802-879F-880DDD548633}" srcOrd="1" destOrd="0" presId="urn:microsoft.com/office/officeart/2005/8/layout/cycle7"/>
    <dgm:cxn modelId="{11C7E686-4505-4D31-8A5A-43E42CAB7B34}" type="presOf" srcId="{C1AC9F38-B24E-4488-860C-50027DE5ED1E}" destId="{DCCA4FDC-05BF-4E6A-A06F-F2D70A97C0AC}" srcOrd="1" destOrd="0" presId="urn:microsoft.com/office/officeart/2005/8/layout/cycle7"/>
    <dgm:cxn modelId="{8090C338-2ED3-434B-9D7C-32FC7479867C}" type="presOf" srcId="{9EFD68C5-B56A-4243-9B3C-FA9C69DCEA81}" destId="{6A389814-2FC3-436B-A057-F8B23B5071B4}" srcOrd="0" destOrd="0" presId="urn:microsoft.com/office/officeart/2005/8/layout/cycle7"/>
    <dgm:cxn modelId="{BBF60123-4A84-46EF-BDF8-8DC2CF50B534}" srcId="{3DCEE4D2-71F3-4B7E-AB91-4F0135296A7D}" destId="{79F87FE2-D515-4807-AEE6-8AB0993A32B9}" srcOrd="1" destOrd="0" parTransId="{244D1C14-2CBB-48C9-9F07-1727B4A1D9D3}" sibTransId="{E448256F-37AB-4C27-AF59-A49807126786}"/>
    <dgm:cxn modelId="{BA9344D6-AAD2-46B2-9B4A-79BCEF588211}" type="presOf" srcId="{E448256F-37AB-4C27-AF59-A49807126786}" destId="{CA3702E8-070C-4AB4-A560-13F282E2263C}" srcOrd="1" destOrd="0" presId="urn:microsoft.com/office/officeart/2005/8/layout/cycle7"/>
    <dgm:cxn modelId="{9AE83016-D45C-4EAB-9237-DCEE991A78EB}" type="presParOf" srcId="{1D980B4D-14CB-4212-BFD8-D6A1FDB26C70}" destId="{6A389814-2FC3-436B-A057-F8B23B5071B4}" srcOrd="0" destOrd="0" presId="urn:microsoft.com/office/officeart/2005/8/layout/cycle7"/>
    <dgm:cxn modelId="{37D84307-3002-416B-91B7-B83578487332}" type="presParOf" srcId="{1D980B4D-14CB-4212-BFD8-D6A1FDB26C70}" destId="{B39BC439-3DBF-4471-A274-5D8BD990B99E}" srcOrd="1" destOrd="0" presId="urn:microsoft.com/office/officeart/2005/8/layout/cycle7"/>
    <dgm:cxn modelId="{89699AA3-7E55-4394-9734-359003F99491}" type="presParOf" srcId="{B39BC439-3DBF-4471-A274-5D8BD990B99E}" destId="{DCCA4FDC-05BF-4E6A-A06F-F2D70A97C0AC}" srcOrd="0" destOrd="0" presId="urn:microsoft.com/office/officeart/2005/8/layout/cycle7"/>
    <dgm:cxn modelId="{A127A153-786F-40FD-BED6-E517E1CFDFA5}" type="presParOf" srcId="{1D980B4D-14CB-4212-BFD8-D6A1FDB26C70}" destId="{2F1F2BB9-9D57-4BD2-8D26-8364833165A1}" srcOrd="2" destOrd="0" presId="urn:microsoft.com/office/officeart/2005/8/layout/cycle7"/>
    <dgm:cxn modelId="{8A4A8797-A61B-4A76-A01E-F1D31B0FB928}" type="presParOf" srcId="{1D980B4D-14CB-4212-BFD8-D6A1FDB26C70}" destId="{C58B0969-6B19-4891-A63F-81E0E5867940}" srcOrd="3" destOrd="0" presId="urn:microsoft.com/office/officeart/2005/8/layout/cycle7"/>
    <dgm:cxn modelId="{2FECAE06-339E-425A-80A8-2C929AFFF6F9}" type="presParOf" srcId="{C58B0969-6B19-4891-A63F-81E0E5867940}" destId="{CA3702E8-070C-4AB4-A560-13F282E2263C}" srcOrd="0" destOrd="0" presId="urn:microsoft.com/office/officeart/2005/8/layout/cycle7"/>
    <dgm:cxn modelId="{F0B1A002-5030-4461-8C67-8947589A67E6}" type="presParOf" srcId="{1D980B4D-14CB-4212-BFD8-D6A1FDB26C70}" destId="{E14C08FC-FDCD-479E-B85B-C6BCC00AE9F1}" srcOrd="4" destOrd="0" presId="urn:microsoft.com/office/officeart/2005/8/layout/cycle7"/>
    <dgm:cxn modelId="{5B5B3439-15E5-4683-ACF0-A944A1876A37}" type="presParOf" srcId="{1D980B4D-14CB-4212-BFD8-D6A1FDB26C70}" destId="{09192FBA-E6A8-4E9E-97EF-09DA52F49639}" srcOrd="5" destOrd="0" presId="urn:microsoft.com/office/officeart/2005/8/layout/cycle7"/>
    <dgm:cxn modelId="{C2B508D5-E872-45CB-8F98-79B0193DF452}" type="presParOf" srcId="{09192FBA-E6A8-4E9E-97EF-09DA52F49639}" destId="{F5E84595-C03F-4802-879F-880DDD548633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389814-2FC3-436B-A057-F8B23B5071B4}">
      <dsp:nvSpPr>
        <dsp:cNvPr id="0" name=""/>
        <dsp:cNvSpPr/>
      </dsp:nvSpPr>
      <dsp:spPr>
        <a:xfrm>
          <a:off x="738377" y="-106442"/>
          <a:ext cx="2819514" cy="934178"/>
        </a:xfrm>
        <a:prstGeom prst="roundRect">
          <a:avLst>
            <a:gd name="adj" fmla="val 10000"/>
          </a:avLst>
        </a:prstGeom>
        <a:solidFill>
          <a:schemeClr val="accent1">
            <a:lumMod val="40000"/>
            <a:lumOff val="60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kern="1200" dirty="0" smtClean="0">
              <a:solidFill>
                <a:schemeClr val="bg2"/>
              </a:solidFill>
            </a:rPr>
            <a:t>Sécularisation politique,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kern="1200" dirty="0" smtClean="0">
              <a:solidFill>
                <a:schemeClr val="bg2"/>
              </a:solidFill>
            </a:rPr>
            <a:t>sociale et culturelle</a:t>
          </a:r>
          <a:endParaRPr lang="fr-FR" sz="1600" kern="1200" dirty="0">
            <a:solidFill>
              <a:schemeClr val="bg2"/>
            </a:solidFill>
          </a:endParaRPr>
        </a:p>
      </dsp:txBody>
      <dsp:txXfrm>
        <a:off x="765738" y="-79081"/>
        <a:ext cx="2764792" cy="879456"/>
      </dsp:txXfrm>
    </dsp:sp>
    <dsp:sp modelId="{B39BC439-3DBF-4471-A274-5D8BD990B99E}">
      <dsp:nvSpPr>
        <dsp:cNvPr id="0" name=""/>
        <dsp:cNvSpPr/>
      </dsp:nvSpPr>
      <dsp:spPr>
        <a:xfrm rot="3419918">
          <a:off x="2191467" y="1227280"/>
          <a:ext cx="1191582" cy="234959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1000" kern="1200"/>
        </a:p>
      </dsp:txBody>
      <dsp:txXfrm>
        <a:off x="2261955" y="1274272"/>
        <a:ext cx="1050606" cy="140975"/>
      </dsp:txXfrm>
    </dsp:sp>
    <dsp:sp modelId="{2F1F2BB9-9D57-4BD2-8D26-8364833165A1}">
      <dsp:nvSpPr>
        <dsp:cNvPr id="0" name=""/>
        <dsp:cNvSpPr/>
      </dsp:nvSpPr>
      <dsp:spPr>
        <a:xfrm>
          <a:off x="2397131" y="1861784"/>
          <a:ext cx="1995356" cy="836945"/>
        </a:xfrm>
        <a:prstGeom prst="roundRect">
          <a:avLst>
            <a:gd name="adj" fmla="val 10000"/>
          </a:avLst>
        </a:prstGeom>
        <a:solidFill>
          <a:schemeClr val="accent1">
            <a:lumMod val="40000"/>
            <a:lumOff val="60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kern="1200" dirty="0" smtClean="0">
              <a:solidFill>
                <a:schemeClr val="bg2"/>
              </a:solidFill>
            </a:rPr>
            <a:t>Création artistique: transfert de sacralité</a:t>
          </a:r>
          <a:endParaRPr lang="fr-FR" sz="1600" kern="1200" dirty="0">
            <a:solidFill>
              <a:schemeClr val="bg2"/>
            </a:solidFill>
          </a:endParaRPr>
        </a:p>
      </dsp:txBody>
      <dsp:txXfrm>
        <a:off x="2421644" y="1886297"/>
        <a:ext cx="1946330" cy="787919"/>
      </dsp:txXfrm>
    </dsp:sp>
    <dsp:sp modelId="{C58B0969-6B19-4891-A63F-81E0E5867940}">
      <dsp:nvSpPr>
        <dsp:cNvPr id="0" name=""/>
        <dsp:cNvSpPr/>
      </dsp:nvSpPr>
      <dsp:spPr>
        <a:xfrm rot="10800023">
          <a:off x="1862339" y="2162769"/>
          <a:ext cx="475370" cy="234959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1000" kern="1200"/>
        </a:p>
      </dsp:txBody>
      <dsp:txXfrm rot="10800000">
        <a:off x="1932827" y="2209761"/>
        <a:ext cx="334394" cy="140975"/>
      </dsp:txXfrm>
    </dsp:sp>
    <dsp:sp modelId="{E14C08FC-FDCD-479E-B85B-C6BCC00AE9F1}">
      <dsp:nvSpPr>
        <dsp:cNvPr id="0" name=""/>
        <dsp:cNvSpPr/>
      </dsp:nvSpPr>
      <dsp:spPr>
        <a:xfrm>
          <a:off x="0" y="1861768"/>
          <a:ext cx="1802918" cy="836945"/>
        </a:xfrm>
        <a:prstGeom prst="roundRect">
          <a:avLst>
            <a:gd name="adj" fmla="val 10000"/>
          </a:avLst>
        </a:prstGeom>
        <a:solidFill>
          <a:schemeClr val="accent1">
            <a:lumMod val="40000"/>
            <a:lumOff val="60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kern="1200" dirty="0" smtClean="0">
              <a:solidFill>
                <a:schemeClr val="bg2"/>
              </a:solidFill>
            </a:rPr>
            <a:t>Crise idiosyncratique</a:t>
          </a:r>
          <a:endParaRPr lang="fr-FR" sz="1600" kern="1200" dirty="0">
            <a:solidFill>
              <a:schemeClr val="bg2"/>
            </a:solidFill>
          </a:endParaRPr>
        </a:p>
      </dsp:txBody>
      <dsp:txXfrm>
        <a:off x="24513" y="1886281"/>
        <a:ext cx="1753892" cy="787919"/>
      </dsp:txXfrm>
    </dsp:sp>
    <dsp:sp modelId="{09192FBA-E6A8-4E9E-97EF-09DA52F49639}">
      <dsp:nvSpPr>
        <dsp:cNvPr id="0" name=""/>
        <dsp:cNvSpPr/>
      </dsp:nvSpPr>
      <dsp:spPr>
        <a:xfrm rot="18180096">
          <a:off x="874725" y="1227272"/>
          <a:ext cx="1268569" cy="234959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1000" kern="1200"/>
        </a:p>
      </dsp:txBody>
      <dsp:txXfrm>
        <a:off x="945213" y="1274264"/>
        <a:ext cx="1127593" cy="1409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40E6AD-4BF7-4618-8B51-CA723CCEAB91}" type="datetimeFigureOut">
              <a:rPr lang="fr-FR" smtClean="0"/>
              <a:t>23/11/2011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161C22-07BF-49C2-81E6-CDC288D49E1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93475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9C91A8-B0F1-4303-AB45-0E14FA33E072}" type="datetimeFigureOut">
              <a:rPr lang="fr-FR" smtClean="0"/>
              <a:t>23/11/2011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C6BA57-0266-4848-846C-B1916B0F564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655668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shsh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C6BA57-0266-4848-846C-B1916B0F564B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46571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C6BA57-0266-4848-846C-B1916B0F564B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44998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C6BA57-0266-4848-846C-B1916B0F564B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174433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C6BA57-0266-4848-846C-B1916B0F564B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180511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C6BA57-0266-4848-846C-B1916B0F564B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875573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C6BA57-0266-4848-846C-B1916B0F564B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757431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C6BA57-0266-4848-846C-B1916B0F564B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88706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C6BA57-0266-4848-846C-B1916B0F564B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87990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C6BA57-0266-4848-846C-B1916B0F564B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261346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C6BA57-0266-4848-846C-B1916B0F564B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3439748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C6BA57-0266-4848-846C-B1916B0F564B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674525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C6BA57-0266-4848-846C-B1916B0F564B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937219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C6BA57-0266-4848-846C-B1916B0F564B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1403527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C6BA57-0266-4848-846C-B1916B0F564B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7520057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C6BA57-0266-4848-846C-B1916B0F564B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3313750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C6BA57-0266-4848-846C-B1916B0F564B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2787186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C6BA57-0266-4848-846C-B1916B0F564B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9152468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C6BA57-0266-4848-846C-B1916B0F564B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124251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C6BA57-0266-4848-846C-B1916B0F564B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4927904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C6BA57-0266-4848-846C-B1916B0F564B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420495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C6BA57-0266-4848-846C-B1916B0F564B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2396743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C6BA57-0266-4848-846C-B1916B0F564B}" type="slidenum">
              <a:rPr lang="fr-FR" smtClean="0"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756283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dhshh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C6BA57-0266-4848-846C-B1916B0F564B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2783173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C6BA57-0266-4848-846C-B1916B0F564B}" type="slidenum">
              <a:rPr lang="fr-FR" smtClean="0"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7985729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C6BA57-0266-4848-846C-B1916B0F564B}" type="slidenum">
              <a:rPr lang="fr-FR" smtClean="0"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8784303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C6BA57-0266-4848-846C-B1916B0F564B}" type="slidenum">
              <a:rPr lang="fr-FR" smtClean="0"/>
              <a:t>33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380529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C6BA57-0266-4848-846C-B1916B0F564B}" type="slidenum">
              <a:rPr lang="fr-FR" smtClean="0"/>
              <a:t>34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8784863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C6BA57-0266-4848-846C-B1916B0F564B}" type="slidenum">
              <a:rPr lang="fr-FR" smtClean="0"/>
              <a:t>35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66097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C6BA57-0266-4848-846C-B1916B0F564B}" type="slidenum">
              <a:rPr lang="fr-FR" smtClean="0"/>
              <a:t>36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4577034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C6BA57-0266-4848-846C-B1916B0F564B}" type="slidenum">
              <a:rPr lang="fr-FR" smtClean="0"/>
              <a:t>37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9691746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C6BA57-0266-4848-846C-B1916B0F564B}" type="slidenum">
              <a:rPr lang="fr-FR" smtClean="0"/>
              <a:t>38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4872289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C6BA57-0266-4848-846C-B1916B0F564B}" type="slidenum">
              <a:rPr lang="fr-FR" smtClean="0"/>
              <a:t>39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1322470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C6BA57-0266-4848-846C-B1916B0F564B}" type="slidenum">
              <a:rPr lang="fr-FR" smtClean="0"/>
              <a:t>40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346107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C6BA57-0266-4848-846C-B1916B0F564B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1281218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C6BA57-0266-4848-846C-B1916B0F564B}" type="slidenum">
              <a:rPr lang="fr-FR" smtClean="0"/>
              <a:t>41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6193815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C6BA57-0266-4848-846C-B1916B0F564B}" type="slidenum">
              <a:rPr lang="fr-FR" smtClean="0"/>
              <a:t>42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9862979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C6BA57-0266-4848-846C-B1916B0F564B}" type="slidenum">
              <a:rPr lang="fr-FR" smtClean="0"/>
              <a:t>43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933249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C6BA57-0266-4848-846C-B1916B0F564B}" type="slidenum">
              <a:rPr lang="fr-FR" smtClean="0"/>
              <a:t>44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2732018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C6BA57-0266-4848-846C-B1916B0F564B}" type="slidenum">
              <a:rPr lang="fr-FR" smtClean="0"/>
              <a:t>45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041470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C6BA57-0266-4848-846C-B1916B0F564B}" type="slidenum">
              <a:rPr lang="fr-FR" smtClean="0"/>
              <a:t>46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7315713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C6BA57-0266-4848-846C-B1916B0F564B}" type="slidenum">
              <a:rPr lang="fr-FR" smtClean="0"/>
              <a:t>47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1479938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C6BA57-0266-4848-846C-B1916B0F564B}" type="slidenum">
              <a:rPr lang="fr-FR" smtClean="0"/>
              <a:t>48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4476538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C6BA57-0266-4848-846C-B1916B0F564B}" type="slidenum">
              <a:rPr lang="fr-FR" smtClean="0"/>
              <a:t>49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059918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C6BA57-0266-4848-846C-B1916B0F564B}" type="slidenum">
              <a:rPr lang="fr-FR" smtClean="0"/>
              <a:t>50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576490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C6BA57-0266-4848-846C-B1916B0F564B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3717338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C6BA57-0266-4848-846C-B1916B0F564B}" type="slidenum">
              <a:rPr lang="fr-FR" smtClean="0"/>
              <a:t>51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20407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C6BA57-0266-4848-846C-B1916B0F564B}" type="slidenum">
              <a:rPr lang="fr-FR" smtClean="0"/>
              <a:t>52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35565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C6BA57-0266-4848-846C-B1916B0F564B}" type="slidenum">
              <a:rPr lang="fr-FR" smtClean="0"/>
              <a:t>53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0267695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C6BA57-0266-4848-846C-B1916B0F564B}" type="slidenum">
              <a:rPr lang="fr-FR" smtClean="0"/>
              <a:t>54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1076682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C6BA57-0266-4848-846C-B1916B0F564B}" type="slidenum">
              <a:rPr lang="fr-FR" smtClean="0"/>
              <a:t>55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6351226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C6BA57-0266-4848-846C-B1916B0F564B}" type="slidenum">
              <a:rPr lang="fr-FR" smtClean="0"/>
              <a:t>56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7669299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C6BA57-0266-4848-846C-B1916B0F564B}" type="slidenum">
              <a:rPr lang="fr-FR" smtClean="0"/>
              <a:t>57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0514558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C6BA57-0266-4848-846C-B1916B0F564B}" type="slidenum">
              <a:rPr lang="fr-FR" smtClean="0"/>
              <a:t>58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0742113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C6BA57-0266-4848-846C-B1916B0F564B}" type="slidenum">
              <a:rPr lang="fr-FR" smtClean="0"/>
              <a:t>59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87637088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C6BA57-0266-4848-846C-B1916B0F564B}" type="slidenum">
              <a:rPr lang="fr-FR" smtClean="0"/>
              <a:t>60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267820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C6BA57-0266-4848-846C-B1916B0F564B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7981717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C6BA57-0266-4848-846C-B1916B0F564B}" type="slidenum">
              <a:rPr lang="fr-FR" smtClean="0"/>
              <a:t>61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47393510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C6BA57-0266-4848-846C-B1916B0F564B}" type="slidenum">
              <a:rPr lang="fr-FR" smtClean="0"/>
              <a:t>62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71632899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C6BA57-0266-4848-846C-B1916B0F564B}" type="slidenum">
              <a:rPr lang="fr-FR" smtClean="0"/>
              <a:t>63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24799996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C6BA57-0266-4848-846C-B1916B0F564B}" type="slidenum">
              <a:rPr lang="fr-FR" smtClean="0"/>
              <a:t>64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24965117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C6BA57-0266-4848-846C-B1916B0F564B}" type="slidenum">
              <a:rPr lang="fr-FR" smtClean="0"/>
              <a:t>65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10485092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C6BA57-0266-4848-846C-B1916B0F564B}" type="slidenum">
              <a:rPr lang="fr-FR" smtClean="0"/>
              <a:t>66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66674234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C6BA57-0266-4848-846C-B1916B0F564B}" type="slidenum">
              <a:rPr lang="fr-FR" smtClean="0"/>
              <a:t>67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12254858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C6BA57-0266-4848-846C-B1916B0F564B}" type="slidenum">
              <a:rPr lang="fr-FR" smtClean="0"/>
              <a:t>68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90361046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C6BA57-0266-4848-846C-B1916B0F564B}" type="slidenum">
              <a:rPr lang="fr-FR" smtClean="0"/>
              <a:t>69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41745003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C6BA57-0266-4848-846C-B1916B0F564B}" type="slidenum">
              <a:rPr lang="fr-FR" smtClean="0"/>
              <a:t>70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938568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C6BA57-0266-4848-846C-B1916B0F564B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92108817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C6BA57-0266-4848-846C-B1916B0F564B}" type="slidenum">
              <a:rPr lang="fr-FR" smtClean="0"/>
              <a:t>71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84795350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C6BA57-0266-4848-846C-B1916B0F564B}" type="slidenum">
              <a:rPr lang="fr-FR" smtClean="0"/>
              <a:t>72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04933877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C6BA57-0266-4848-846C-B1916B0F564B}" type="slidenum">
              <a:rPr lang="fr-FR" smtClean="0"/>
              <a:t>73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21254879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C6BA57-0266-4848-846C-B1916B0F564B}" type="slidenum">
              <a:rPr lang="fr-FR" smtClean="0"/>
              <a:t>74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464727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C6BA57-0266-4848-846C-B1916B0F564B}" type="slidenum">
              <a:rPr lang="fr-FR" smtClean="0"/>
              <a:t>75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2808169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C6BA57-0266-4848-846C-B1916B0F564B}" type="slidenum">
              <a:rPr lang="fr-FR" smtClean="0"/>
              <a:t>76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0218432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C6BA57-0266-4848-846C-B1916B0F564B}" type="slidenum">
              <a:rPr lang="fr-FR" smtClean="0"/>
              <a:t>77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73052273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C6BA57-0266-4848-846C-B1916B0F564B}" type="slidenum">
              <a:rPr lang="fr-FR" smtClean="0"/>
              <a:t>78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42397502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C6BA57-0266-4848-846C-B1916B0F564B}" type="slidenum">
              <a:rPr lang="fr-FR" smtClean="0"/>
              <a:t>79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31284790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C6BA57-0266-4848-846C-B1916B0F564B}" type="slidenum">
              <a:rPr lang="fr-FR" smtClean="0"/>
              <a:t>80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890509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C6BA57-0266-4848-846C-B1916B0F564B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46104130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C6BA57-0266-4848-846C-B1916B0F564B}" type="slidenum">
              <a:rPr lang="fr-FR" smtClean="0"/>
              <a:t>81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80302137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C6BA57-0266-4848-846C-B1916B0F564B}" type="slidenum">
              <a:rPr lang="fr-FR" smtClean="0"/>
              <a:t>82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0612611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C6BA57-0266-4848-846C-B1916B0F564B}" type="slidenum">
              <a:rPr lang="fr-FR" smtClean="0"/>
              <a:t>83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24843511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C6BA57-0266-4848-846C-B1916B0F564B}" type="slidenum">
              <a:rPr lang="fr-FR" smtClean="0"/>
              <a:t>84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3801331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C6BA57-0266-4848-846C-B1916B0F564B}" type="slidenum">
              <a:rPr lang="fr-FR" smtClean="0"/>
              <a:t>85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3801331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C6BA57-0266-4848-846C-B1916B0F564B}" type="slidenum">
              <a:rPr lang="fr-FR" smtClean="0"/>
              <a:t>86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88023497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C6BA57-0266-4848-846C-B1916B0F564B}" type="slidenum">
              <a:rPr lang="fr-FR" smtClean="0"/>
              <a:t>87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39641347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C6BA57-0266-4848-846C-B1916B0F564B}" type="slidenum">
              <a:rPr lang="fr-FR" smtClean="0"/>
              <a:t>88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02279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C6BA57-0266-4848-846C-B1916B0F564B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560809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rrondir un rectangle avec un coin diagonal 6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Titre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9" name="Sous-titre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fr-FR" smtClean="0"/>
              <a:t>Modifiez le style des sous-titres du masque</a:t>
            </a:r>
            <a:endParaRPr kumimoji="0" lang="en-US"/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9115D03E-942C-40CE-B442-87CE47AE4CAB}" type="datetime1">
              <a:rPr lang="fr-FR" smtClean="0"/>
              <a:t>23/11/2011</a:t>
            </a:fld>
            <a:endParaRPr lang="fr-FR"/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23699EE4-C250-407F-A11F-8E4C44D679F2}" type="slidenum">
              <a:rPr lang="fr-FR" smtClean="0"/>
              <a:t>‹N°›</a:t>
            </a:fld>
            <a:endParaRPr lang="fr-FR"/>
          </a:p>
        </p:txBody>
      </p:sp>
      <p:sp>
        <p:nvSpPr>
          <p:cNvPr id="12" name="Espace réservé du pied de page 11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5394C50-19F0-4880-A14C-0070543227A4}" type="datetime1">
              <a:rPr lang="fr-FR" smtClean="0"/>
              <a:t>23/11/2011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3699EE4-C250-407F-A11F-8E4C44D679F2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49D7C06-67A7-414B-B0EB-A8A71154A370}" type="datetime1">
              <a:rPr lang="fr-FR" smtClean="0"/>
              <a:t>23/11/2011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3699EE4-C250-407F-A11F-8E4C44D679F2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A7D4F15-435C-43E9-B549-6022014824F7}" type="datetime1">
              <a:rPr lang="fr-FR" smtClean="0"/>
              <a:t>23/11/2011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3699EE4-C250-407F-A11F-8E4C44D679F2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5BBDF2B1-C0EE-48EA-98F8-918F999B5BE5}" type="datetime1">
              <a:rPr lang="fr-FR" smtClean="0"/>
              <a:t>23/11/2011</a:t>
            </a:fld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23699EE4-C250-407F-A11F-8E4C44D679F2}" type="slidenum">
              <a:rPr lang="fr-FR" smtClean="0"/>
              <a:t>‹N°›</a:t>
            </a:fld>
            <a:endParaRPr lang="fr-FR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fr-F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4BC86B4-032E-49F6-A719-2D70E25889DC}" type="datetime1">
              <a:rPr lang="fr-FR" smtClean="0"/>
              <a:t>23/11/2011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23699EE4-C250-407F-A11F-8E4C44D679F2}" type="slidenum">
              <a:rPr lang="fr-FR" smtClean="0"/>
              <a:t>‹N°›</a:t>
            </a:fld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616744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4800600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047FB8D-E2B8-4995-B323-2E94BAADCBB8}" type="datetime1">
              <a:rPr lang="fr-FR" smtClean="0"/>
              <a:t>23/11/2011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23699EE4-C250-407F-A11F-8E4C44D679F2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F978A24-B6E3-49D8-9C6B-DFA48A148FB5}" type="datetime1">
              <a:rPr lang="fr-FR" smtClean="0"/>
              <a:t>23/11/2011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3699EE4-C250-407F-A11F-8E4C44D679F2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B7E7151-90DB-48F8-9FE1-7B52EA50562F}" type="datetime1">
              <a:rPr lang="fr-FR" smtClean="0"/>
              <a:t>23/11/2011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3699EE4-C250-407F-A11F-8E4C44D679F2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9" name="Espace réservé de la date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6F6046B7-CA71-4CFC-9F9C-D017C4327EF1}" type="datetime1">
              <a:rPr lang="fr-FR" smtClean="0"/>
              <a:t>23/11/2011</a:t>
            </a:fld>
            <a:endParaRPr lang="fr-FR"/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23699EE4-C250-407F-A11F-8E4C44D679F2}" type="slidenum">
              <a:rPr lang="fr-FR" smtClean="0"/>
              <a:t>‹N°›</a:t>
            </a:fld>
            <a:endParaRPr lang="fr-FR"/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fr-F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13" name="Espace réservé pour une image 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fr-FR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Cliquez sur l'icône pour ajouter une image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3431DC58-50C8-4406-96F2-6D3BA81CE1F7}" type="datetime1">
              <a:rPr lang="fr-FR" smtClean="0"/>
              <a:t>23/11/2011</a:t>
            </a:fld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23699EE4-C250-407F-A11F-8E4C44D679F2}" type="slidenum">
              <a:rPr lang="fr-FR" smtClean="0"/>
              <a:t>‹N°›</a:t>
            </a:fld>
            <a:endParaRPr lang="fr-FR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rrondir un rectangle avec un coin diagonal 6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endParaRPr lang="fr-FR"/>
          </a:p>
        </p:txBody>
      </p:sp>
      <p:sp>
        <p:nvSpPr>
          <p:cNvPr id="14" name="Espace réservé de la date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fld id="{D70A9DA3-1879-43D9-9668-FA82C515F4AC}" type="datetime1">
              <a:rPr lang="fr-FR" smtClean="0"/>
              <a:t>23/11/2011</a:t>
            </a:fld>
            <a:endParaRPr lang="fr-FR"/>
          </a:p>
        </p:txBody>
      </p:sp>
      <p:sp>
        <p:nvSpPr>
          <p:cNvPr id="23" name="Espace réservé du numéro de diapositive 22"/>
          <p:cNvSpPr>
            <a:spLocks noGrp="1"/>
          </p:cNvSpPr>
          <p:nvPr>
            <p:ph type="sldNum" sz="quarter" idx="4"/>
          </p:nvPr>
        </p:nvSpPr>
        <p:spPr>
          <a:xfrm>
            <a:off x="8638952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fld id="{23699EE4-C250-407F-A11F-8E4C44D679F2}" type="slidenum">
              <a:rPr lang="fr-FR" smtClean="0"/>
              <a:t>‹N°›</a:t>
            </a:fld>
            <a:endParaRPr lang="fr-FR"/>
          </a:p>
        </p:txBody>
      </p:sp>
      <p:sp>
        <p:nvSpPr>
          <p:cNvPr id="22" name="Espace réservé du titre 2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idx="1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hf hdr="0" ftr="0" dt="0"/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g"/><Relationship Id="rId4" Type="http://schemas.openxmlformats.org/officeDocument/2006/relationships/image" Target="../media/image47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56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eg"/><Relationship Id="rId4" Type="http://schemas.openxmlformats.org/officeDocument/2006/relationships/image" Target="../media/image61.jp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67.jpeg"/><Relationship Id="rId7" Type="http://schemas.openxmlformats.org/officeDocument/2006/relationships/image" Target="../media/image71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11" Type="http://schemas.openxmlformats.org/officeDocument/2006/relationships/image" Target="../media/image75.jpeg"/><Relationship Id="rId5" Type="http://schemas.openxmlformats.org/officeDocument/2006/relationships/image" Target="../media/image69.jpeg"/><Relationship Id="rId10" Type="http://schemas.openxmlformats.org/officeDocument/2006/relationships/image" Target="../media/image74.jpeg"/><Relationship Id="rId4" Type="http://schemas.openxmlformats.org/officeDocument/2006/relationships/image" Target="../media/image68.jpeg"/><Relationship Id="rId9" Type="http://schemas.openxmlformats.org/officeDocument/2006/relationships/image" Target="../media/image73.jpe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jpeg"/><Relationship Id="rId5" Type="http://schemas.microsoft.com/office/2007/relationships/hdphoto" Target="../media/hdphoto1.wdp"/><Relationship Id="rId4" Type="http://schemas.openxmlformats.org/officeDocument/2006/relationships/image" Target="../media/image84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jpeg"/><Relationship Id="rId4" Type="http://schemas.openxmlformats.org/officeDocument/2006/relationships/image" Target="../media/image88.jpg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fr-FR" sz="5300" dirty="0" smtClean="0"/>
              <a:t>Modernité espagnole:</a:t>
            </a:r>
            <a:br>
              <a:rPr lang="fr-FR" sz="5300" dirty="0" smtClean="0"/>
            </a:br>
            <a:r>
              <a:rPr lang="fr-FR" sz="3600" dirty="0" smtClean="0"/>
              <a:t>de l’art sacré à la religion de l’art</a:t>
            </a:r>
            <a:endParaRPr lang="fr-FR" sz="400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395536" y="4960234"/>
            <a:ext cx="8432442" cy="1589518"/>
          </a:xfrm>
        </p:spPr>
        <p:txBody>
          <a:bodyPr>
            <a:normAutofit fontScale="92500" lnSpcReduction="10000"/>
          </a:bodyPr>
          <a:lstStyle/>
          <a:p>
            <a:endParaRPr lang="fr-FR" sz="3500" dirty="0" smtClean="0">
              <a:effectLst>
                <a:outerShdw sx="1000" sy="1000" algn="ctr" rotWithShape="0">
                  <a:srgbClr val="000000">
                    <a:alpha val="43137"/>
                  </a:srgbClr>
                </a:outerShdw>
                <a:reflection stA="45000" endPos="0" dist="50800" dir="5400000" sy="-100000" algn="bl" rotWithShape="0"/>
              </a:effectLst>
            </a:endParaRPr>
          </a:p>
          <a:p>
            <a:r>
              <a:rPr lang="fr-FR" sz="3500" dirty="0" smtClean="0">
                <a:effectLst>
                  <a:outerShdw sx="1000" sy="1000" algn="ctr" rotWithShape="0">
                    <a:srgbClr val="000000">
                      <a:alpha val="43137"/>
                    </a:srgbClr>
                  </a:outerShdw>
                  <a:reflection stA="45000" endPos="0" dist="50800" dir="5400000" sy="-100000" algn="bl" rotWithShape="0"/>
                </a:effectLst>
              </a:rPr>
              <a:t>Marion Le Corre-Carrasco</a:t>
            </a:r>
          </a:p>
          <a:p>
            <a:r>
              <a:rPr lang="fr-FR" sz="2000" dirty="0" smtClean="0"/>
              <a:t>Séminaire de Master de civilisation de l’Espagne contemporaine</a:t>
            </a:r>
          </a:p>
          <a:p>
            <a:r>
              <a:rPr lang="fr-FR" sz="2000" dirty="0" smtClean="0"/>
              <a:t>UPEC – novembre 2011</a:t>
            </a:r>
            <a:endParaRPr lang="fr-FR" sz="2000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3068960"/>
            <a:ext cx="2725577" cy="172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0045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sz="2400" dirty="0">
                <a:solidFill>
                  <a:prstClr val="white"/>
                </a:solidFill>
              </a:rPr>
              <a:t>Mise en scène peu conventionnelle du clergé </a:t>
            </a:r>
            <a:r>
              <a:rPr lang="fr-FR" sz="2400" dirty="0" smtClean="0">
                <a:solidFill>
                  <a:prstClr val="white"/>
                </a:solidFill>
              </a:rPr>
              <a:t>(3/3</a:t>
            </a:r>
            <a:r>
              <a:rPr lang="fr-FR" sz="2400" dirty="0">
                <a:solidFill>
                  <a:prstClr val="white"/>
                </a:solidFill>
              </a:rPr>
              <a:t>)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11480" lvl="1" indent="0">
              <a:spcAft>
                <a:spcPts val="600"/>
              </a:spcAft>
              <a:buNone/>
            </a:pPr>
            <a:endParaRPr lang="fr-FR" dirty="0" smtClean="0"/>
          </a:p>
          <a:p>
            <a:pPr marL="0" indent="0">
              <a:buNone/>
            </a:pP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3779912" y="5786680"/>
            <a:ext cx="3456384" cy="738664"/>
          </a:xfrm>
          <a:prstGeom prst="rect">
            <a:avLst/>
          </a:prstGeom>
          <a:solidFill>
            <a:schemeClr val="tx2">
              <a:alpha val="34000"/>
            </a:schemeClr>
          </a:solidFill>
          <a:ln w="25400">
            <a:solidFill>
              <a:schemeClr val="lt1">
                <a:hueOff val="0"/>
                <a:satOff val="0"/>
                <a:lumOff val="0"/>
              </a:schemeClr>
            </a:solidFill>
          </a:ln>
          <a:effectLst/>
        </p:spPr>
        <p:txBody>
          <a:bodyPr wrap="square" rtlCol="0">
            <a:spAutoFit/>
          </a:bodyPr>
          <a:lstStyle/>
          <a:p>
            <a:r>
              <a:rPr lang="es-ES_tradnl" sz="1400" i="1" dirty="0"/>
              <a:t>La peluquera</a:t>
            </a:r>
            <a:r>
              <a:rPr lang="es-ES_tradnl" sz="1400" dirty="0"/>
              <a:t>, </a:t>
            </a:r>
            <a:r>
              <a:rPr lang="es-ES_tradnl" sz="1400" dirty="0" smtClean="0"/>
              <a:t>Vicente </a:t>
            </a:r>
            <a:r>
              <a:rPr lang="es-ES_tradnl" sz="1400" dirty="0" err="1" smtClean="0"/>
              <a:t>Palmaroli</a:t>
            </a:r>
            <a:r>
              <a:rPr lang="es-ES_tradnl" sz="1400" dirty="0" smtClean="0"/>
              <a:t> González</a:t>
            </a:r>
            <a:endParaRPr lang="fr-FR" sz="1400" dirty="0"/>
          </a:p>
          <a:p>
            <a:r>
              <a:rPr lang="es-ES_tradnl" sz="1400" dirty="0" smtClean="0"/>
              <a:t>63,2 </a:t>
            </a:r>
            <a:r>
              <a:rPr lang="es-ES_tradnl" sz="1400" dirty="0"/>
              <a:t>x 78,7 </a:t>
            </a:r>
            <a:endParaRPr lang="fr-FR" sz="1400" dirty="0"/>
          </a:p>
          <a:p>
            <a:r>
              <a:rPr lang="fr-FR" sz="1400" dirty="0"/>
              <a:t>collection privée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556792"/>
            <a:ext cx="3096344" cy="4966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99EE4-C250-407F-A11F-8E4C44D679F2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2312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200"/>
              </a:spcAft>
            </a:pPr>
            <a:r>
              <a:rPr lang="fr-FR" dirty="0" smtClean="0"/>
              <a:t>Traductions picturales de la sécularisation</a:t>
            </a:r>
          </a:p>
          <a:p>
            <a:pPr lvl="1">
              <a:spcAft>
                <a:spcPts val="1200"/>
              </a:spcAft>
            </a:pPr>
            <a:r>
              <a:rPr lang="fr-FR" dirty="0" smtClean="0"/>
              <a:t>Conséquences</a:t>
            </a:r>
          </a:p>
          <a:p>
            <a:pPr lvl="1">
              <a:spcAft>
                <a:spcPts val="1200"/>
              </a:spcAft>
            </a:pPr>
            <a:r>
              <a:rPr lang="fr-FR" dirty="0" smtClean="0"/>
              <a:t>Une traduction originale: le style saint sulpicien</a:t>
            </a:r>
          </a:p>
          <a:p>
            <a:pPr lvl="1">
              <a:spcAft>
                <a:spcPts val="1200"/>
              </a:spcAft>
            </a:pPr>
            <a:r>
              <a:rPr lang="fr-FR" dirty="0" smtClean="0"/>
              <a:t>Mise en scène peu conventionnelle du clergé</a:t>
            </a:r>
          </a:p>
          <a:p>
            <a:pPr marL="0" indent="0">
              <a:buNone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99EE4-C250-407F-A11F-8E4C44D679F2}" type="slidenum">
              <a:rPr lang="fr-FR" smtClean="0"/>
              <a:t>11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1725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200"/>
              </a:spcAft>
            </a:pPr>
            <a:r>
              <a:rPr lang="fr-FR" dirty="0" smtClean="0"/>
              <a:t>Un sacré (sur)vivant</a:t>
            </a:r>
          </a:p>
          <a:p>
            <a:pPr lvl="1">
              <a:spcAft>
                <a:spcPts val="1200"/>
              </a:spcAft>
            </a:pPr>
            <a:r>
              <a:rPr lang="fr-FR" dirty="0" smtClean="0"/>
              <a:t>Représentations traditionnelles</a:t>
            </a:r>
          </a:p>
          <a:p>
            <a:pPr lvl="2">
              <a:spcAft>
                <a:spcPts val="1200"/>
              </a:spcAft>
            </a:pPr>
            <a:r>
              <a:rPr lang="fr-FR" dirty="0" smtClean="0"/>
              <a:t>L’école officielle</a:t>
            </a:r>
          </a:p>
          <a:p>
            <a:pPr lvl="4">
              <a:spcAft>
                <a:spcPts val="1200"/>
              </a:spcAft>
            </a:pPr>
            <a:r>
              <a:rPr lang="fr-FR" dirty="0" smtClean="0"/>
              <a:t>Héritage </a:t>
            </a:r>
          </a:p>
          <a:p>
            <a:pPr marL="411480" lvl="1" indent="0">
              <a:spcAft>
                <a:spcPts val="1200"/>
              </a:spcAft>
              <a:buNone/>
            </a:pPr>
            <a:r>
              <a:rPr lang="fr-FR" dirty="0"/>
              <a:t>	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99EE4-C250-407F-A11F-8E4C44D679F2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76373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2400" dirty="0" smtClean="0">
                <a:solidFill>
                  <a:schemeClr val="tx1"/>
                </a:solidFill>
              </a:rPr>
              <a:t>Héritages</a:t>
            </a:r>
            <a:endParaRPr lang="fr-FR" sz="2400" dirty="0">
              <a:solidFill>
                <a:schemeClr val="tx1"/>
              </a:solidFill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628800"/>
            <a:ext cx="3146284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ZoneTexte 8"/>
          <p:cNvSpPr txBox="1"/>
          <p:nvPr/>
        </p:nvSpPr>
        <p:spPr>
          <a:xfrm>
            <a:off x="3851920" y="5139189"/>
            <a:ext cx="3240360" cy="954107"/>
          </a:xfrm>
          <a:prstGeom prst="rect">
            <a:avLst/>
          </a:prstGeom>
          <a:solidFill>
            <a:schemeClr val="tx2">
              <a:alpha val="34000"/>
            </a:schemeClr>
          </a:solidFill>
          <a:ln w="25400">
            <a:solidFill>
              <a:schemeClr val="lt1">
                <a:hueOff val="0"/>
                <a:satOff val="0"/>
                <a:lumOff val="0"/>
              </a:schemeClr>
            </a:solidFill>
          </a:ln>
          <a:effectLst/>
        </p:spPr>
        <p:txBody>
          <a:bodyPr wrap="square" rtlCol="0">
            <a:spAutoFit/>
          </a:bodyPr>
          <a:lstStyle/>
          <a:p>
            <a:r>
              <a:rPr lang="es-ES_tradnl" sz="1400" i="1" dirty="0"/>
              <a:t>Virgen de la leche</a:t>
            </a:r>
            <a:r>
              <a:rPr lang="es-ES_tradnl" sz="1400" i="1" dirty="0" smtClean="0"/>
              <a:t>, </a:t>
            </a:r>
            <a:r>
              <a:rPr lang="es-ES_tradnl" sz="1400" dirty="0" smtClean="0"/>
              <a:t> </a:t>
            </a:r>
            <a:r>
              <a:rPr lang="es-ES_tradnl" sz="1400" dirty="0"/>
              <a:t>Pedro de </a:t>
            </a:r>
            <a:r>
              <a:rPr lang="es-ES_tradnl" sz="1400" dirty="0" err="1"/>
              <a:t>Berruguete</a:t>
            </a:r>
            <a:r>
              <a:rPr lang="es-ES_tradnl" sz="1400" dirty="0"/>
              <a:t> </a:t>
            </a:r>
            <a:endParaRPr lang="fr-FR" sz="1400" dirty="0"/>
          </a:p>
          <a:p>
            <a:r>
              <a:rPr lang="fr-FR" sz="1400" dirty="0" smtClean="0"/>
              <a:t>vers </a:t>
            </a:r>
            <a:r>
              <a:rPr lang="fr-FR" sz="1400" dirty="0" smtClean="0"/>
              <a:t>1465</a:t>
            </a:r>
          </a:p>
          <a:p>
            <a:r>
              <a:rPr lang="fr-FR" sz="1400" dirty="0" smtClean="0"/>
              <a:t>huile </a:t>
            </a:r>
            <a:r>
              <a:rPr lang="fr-FR" sz="1400" dirty="0"/>
              <a:t>sur </a:t>
            </a:r>
            <a:r>
              <a:rPr lang="fr-FR" sz="1400" dirty="0" smtClean="0"/>
              <a:t>bois,  </a:t>
            </a:r>
            <a:r>
              <a:rPr lang="fr-FR" sz="1400" dirty="0"/>
              <a:t>58,2 x </a:t>
            </a:r>
            <a:r>
              <a:rPr lang="fr-FR" sz="1400" dirty="0" smtClean="0"/>
              <a:t>43,3</a:t>
            </a:r>
            <a:endParaRPr lang="fr-FR" sz="1400" dirty="0"/>
          </a:p>
          <a:p>
            <a:r>
              <a:rPr lang="fr-FR" sz="1400" dirty="0"/>
              <a:t>musée des beaux-arts, </a:t>
            </a:r>
            <a:r>
              <a:rPr lang="fr-FR" sz="1400" dirty="0" smtClean="0"/>
              <a:t>Valence </a:t>
            </a:r>
            <a:r>
              <a:rPr lang="fr-FR" sz="1400" dirty="0"/>
              <a:t>Espagne</a:t>
            </a:r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99EE4-C250-407F-A11F-8E4C44D679F2}" type="slidenum">
              <a:rPr lang="fr-FR" smtClean="0"/>
              <a:t>13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69991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sz="2400" dirty="0">
                <a:solidFill>
                  <a:prstClr val="white"/>
                </a:solidFill>
              </a:rPr>
              <a:t>Héritages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fr-FR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844824"/>
            <a:ext cx="5573230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597116" y="5267474"/>
            <a:ext cx="2678740" cy="954107"/>
          </a:xfrm>
          <a:prstGeom prst="rect">
            <a:avLst/>
          </a:prstGeom>
          <a:solidFill>
            <a:schemeClr val="tx2">
              <a:alpha val="34000"/>
            </a:schemeClr>
          </a:solidFill>
          <a:ln w="25400">
            <a:solidFill>
              <a:schemeClr val="lt1">
                <a:hueOff val="0"/>
                <a:satOff val="0"/>
                <a:lumOff val="0"/>
              </a:schemeClr>
            </a:solidFill>
          </a:ln>
          <a:effectLst/>
        </p:spPr>
        <p:txBody>
          <a:bodyPr wrap="square" rtlCol="0">
            <a:spAutoFit/>
          </a:bodyPr>
          <a:lstStyle/>
          <a:p>
            <a:r>
              <a:rPr lang="es-ES_tradnl" sz="1400" i="1" dirty="0"/>
              <a:t>Última Cena,</a:t>
            </a:r>
            <a:r>
              <a:rPr lang="es-ES_tradnl" sz="1400" dirty="0"/>
              <a:t> </a:t>
            </a:r>
            <a:r>
              <a:rPr lang="es-ES_tradnl" sz="1400" dirty="0" smtClean="0"/>
              <a:t>Juan </a:t>
            </a:r>
            <a:r>
              <a:rPr lang="es-ES_tradnl" sz="1400" dirty="0"/>
              <a:t>de Juanes</a:t>
            </a:r>
            <a:endParaRPr lang="fr-FR" sz="1400" dirty="0"/>
          </a:p>
          <a:p>
            <a:r>
              <a:rPr lang="es-ES_tradnl" sz="1400" dirty="0"/>
              <a:t> </a:t>
            </a:r>
            <a:r>
              <a:rPr lang="es-ES_tradnl" sz="1400" dirty="0" err="1"/>
              <a:t>vers</a:t>
            </a:r>
            <a:r>
              <a:rPr lang="es-ES_tradnl" sz="1400" dirty="0"/>
              <a:t> </a:t>
            </a:r>
            <a:r>
              <a:rPr lang="es-ES_tradnl" sz="1400" dirty="0" smtClean="0"/>
              <a:t>1560</a:t>
            </a:r>
          </a:p>
          <a:p>
            <a:r>
              <a:rPr lang="es-ES_tradnl" sz="1400" dirty="0" smtClean="0"/>
              <a:t>116 </a:t>
            </a:r>
            <a:r>
              <a:rPr lang="es-ES_tradnl" sz="1400" dirty="0"/>
              <a:t>x </a:t>
            </a:r>
            <a:r>
              <a:rPr lang="es-ES_tradnl" sz="1400" dirty="0" smtClean="0"/>
              <a:t>191</a:t>
            </a:r>
          </a:p>
          <a:p>
            <a:r>
              <a:rPr lang="es-ES_tradnl" sz="1400" dirty="0" smtClean="0"/>
              <a:t> </a:t>
            </a:r>
            <a:r>
              <a:rPr lang="es-ES_tradnl" sz="1400" dirty="0" err="1"/>
              <a:t>musée</a:t>
            </a:r>
            <a:r>
              <a:rPr lang="es-ES_tradnl" sz="1400" dirty="0"/>
              <a:t> du Prado, Madrid</a:t>
            </a:r>
            <a:endParaRPr lang="fr-FR" sz="1400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99EE4-C250-407F-A11F-8E4C44D679F2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07557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sz="2400" dirty="0">
                <a:solidFill>
                  <a:prstClr val="white"/>
                </a:solidFill>
              </a:rPr>
              <a:t>Héritages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fr-FR" dirty="0"/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719" y="1700807"/>
            <a:ext cx="2927169" cy="4454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3635896" y="4985493"/>
            <a:ext cx="2808312" cy="1169551"/>
          </a:xfrm>
          <a:prstGeom prst="rect">
            <a:avLst/>
          </a:prstGeom>
          <a:solidFill>
            <a:schemeClr val="tx2">
              <a:alpha val="34000"/>
            </a:schemeClr>
          </a:solidFill>
          <a:ln w="25400">
            <a:solidFill>
              <a:schemeClr val="lt1">
                <a:hueOff val="0"/>
                <a:satOff val="0"/>
                <a:lumOff val="0"/>
              </a:schemeClr>
            </a:solidFill>
          </a:ln>
          <a:effectLst/>
        </p:spPr>
        <p:txBody>
          <a:bodyPr wrap="square" rtlCol="0">
            <a:spAutoFit/>
          </a:bodyPr>
          <a:lstStyle/>
          <a:p>
            <a:r>
              <a:rPr lang="es-ES_tradnl" sz="1400" i="1" dirty="0"/>
              <a:t>Inmaculada Concepción de </a:t>
            </a:r>
            <a:r>
              <a:rPr lang="es-ES_tradnl" sz="1400" i="1" dirty="0" err="1" smtClean="0"/>
              <a:t>Soult</a:t>
            </a:r>
            <a:r>
              <a:rPr lang="es-ES_tradnl" sz="1400" dirty="0" smtClean="0"/>
              <a:t> </a:t>
            </a:r>
            <a:endParaRPr lang="fr-FR" sz="1400" dirty="0"/>
          </a:p>
          <a:p>
            <a:r>
              <a:rPr lang="es-ES_tradnl" sz="1400" dirty="0" smtClean="0"/>
              <a:t>Bartolomé </a:t>
            </a:r>
            <a:r>
              <a:rPr lang="es-ES_tradnl" sz="1400" dirty="0"/>
              <a:t>Esteban Murillo</a:t>
            </a:r>
            <a:endParaRPr lang="fr-FR" sz="1400" dirty="0"/>
          </a:p>
          <a:p>
            <a:r>
              <a:rPr lang="fr-FR" sz="1400" dirty="0" smtClean="0"/>
              <a:t>1678</a:t>
            </a:r>
          </a:p>
          <a:p>
            <a:r>
              <a:rPr lang="fr-FR" sz="1400" dirty="0" smtClean="0"/>
              <a:t>huile </a:t>
            </a:r>
            <a:r>
              <a:rPr lang="fr-FR" sz="1400" dirty="0"/>
              <a:t>sur </a:t>
            </a:r>
            <a:r>
              <a:rPr lang="fr-FR" sz="1400" dirty="0" smtClean="0"/>
              <a:t>toile, 274 </a:t>
            </a:r>
            <a:r>
              <a:rPr lang="fr-FR" sz="1400" dirty="0"/>
              <a:t>x 190 </a:t>
            </a:r>
          </a:p>
          <a:p>
            <a:r>
              <a:rPr lang="fr-FR" sz="1400" dirty="0"/>
              <a:t>musée du Prado, Madrid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99EE4-C250-407F-A11F-8E4C44D679F2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46870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200"/>
              </a:spcAft>
            </a:pPr>
            <a:r>
              <a:rPr lang="fr-FR" dirty="0" smtClean="0"/>
              <a:t>Un sacré (sur)vivant</a:t>
            </a:r>
          </a:p>
          <a:p>
            <a:pPr lvl="1">
              <a:spcAft>
                <a:spcPts val="1200"/>
              </a:spcAft>
            </a:pPr>
            <a:r>
              <a:rPr lang="fr-FR" dirty="0" smtClean="0"/>
              <a:t>Représentations traditionnelles</a:t>
            </a:r>
          </a:p>
          <a:p>
            <a:pPr lvl="2">
              <a:spcAft>
                <a:spcPts val="1200"/>
              </a:spcAft>
            </a:pPr>
            <a:r>
              <a:rPr lang="fr-FR" dirty="0" smtClean="0"/>
              <a:t>L’école officielle</a:t>
            </a:r>
          </a:p>
          <a:p>
            <a:pPr lvl="4">
              <a:spcAft>
                <a:spcPts val="1200"/>
              </a:spcAft>
            </a:pPr>
            <a:r>
              <a:rPr lang="fr-FR" dirty="0" smtClean="0"/>
              <a:t>Héritage </a:t>
            </a:r>
          </a:p>
          <a:p>
            <a:pPr lvl="4">
              <a:spcAft>
                <a:spcPts val="1200"/>
              </a:spcAft>
            </a:pPr>
            <a:r>
              <a:rPr lang="fr-FR" dirty="0" smtClean="0"/>
              <a:t>Académisme</a:t>
            </a:r>
          </a:p>
          <a:p>
            <a:pPr marL="411480" lvl="1" indent="0">
              <a:spcAft>
                <a:spcPts val="1200"/>
              </a:spcAft>
              <a:buNone/>
            </a:pPr>
            <a:r>
              <a:rPr lang="fr-FR" dirty="0"/>
              <a:t>	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99EE4-C250-407F-A11F-8E4C44D679F2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97792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088" y="1646238"/>
            <a:ext cx="2619800" cy="386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628800"/>
            <a:ext cx="2484518" cy="4935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ZoneTexte 9"/>
          <p:cNvSpPr txBox="1"/>
          <p:nvPr/>
        </p:nvSpPr>
        <p:spPr>
          <a:xfrm>
            <a:off x="971600" y="5589240"/>
            <a:ext cx="2592288" cy="954107"/>
          </a:xfrm>
          <a:prstGeom prst="rect">
            <a:avLst/>
          </a:prstGeom>
          <a:solidFill>
            <a:schemeClr val="tx2">
              <a:alpha val="34000"/>
            </a:schemeClr>
          </a:solidFill>
          <a:ln w="25400">
            <a:solidFill>
              <a:schemeClr val="lt1">
                <a:hueOff val="0"/>
                <a:satOff val="0"/>
                <a:lumOff val="0"/>
              </a:schemeClr>
            </a:solidFill>
          </a:ln>
          <a:effectLst/>
        </p:spPr>
        <p:txBody>
          <a:bodyPr wrap="square" rtlCol="0">
            <a:spAutoFit/>
          </a:bodyPr>
          <a:lstStyle/>
          <a:p>
            <a:r>
              <a:rPr lang="es-ES_tradnl" sz="1400" i="1" dirty="0"/>
              <a:t>Asunción de la </a:t>
            </a:r>
            <a:r>
              <a:rPr lang="es-ES_tradnl" sz="1400" i="1" dirty="0" smtClean="0"/>
              <a:t>Virgen,</a:t>
            </a:r>
          </a:p>
          <a:p>
            <a:r>
              <a:rPr lang="es-ES_tradnl" sz="1400" dirty="0" smtClean="0"/>
              <a:t>Vicente </a:t>
            </a:r>
            <a:r>
              <a:rPr lang="es-ES_tradnl" sz="1400" dirty="0"/>
              <a:t>López y </a:t>
            </a:r>
            <a:r>
              <a:rPr lang="es-ES_tradnl" sz="1400" dirty="0" err="1"/>
              <a:t>Portaña</a:t>
            </a:r>
            <a:endParaRPr lang="fr-FR" sz="1400" dirty="0"/>
          </a:p>
          <a:p>
            <a:r>
              <a:rPr lang="fr-FR" sz="1400" dirty="0"/>
              <a:t>vers 1805-1810 </a:t>
            </a:r>
          </a:p>
          <a:p>
            <a:r>
              <a:rPr lang="fr-FR" sz="1400" dirty="0"/>
              <a:t>collection particulière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6444208" y="4924906"/>
            <a:ext cx="2232248" cy="1600438"/>
          </a:xfrm>
          <a:prstGeom prst="rect">
            <a:avLst/>
          </a:prstGeom>
          <a:solidFill>
            <a:schemeClr val="tx2">
              <a:alpha val="34000"/>
            </a:schemeClr>
          </a:solidFill>
          <a:ln w="25400">
            <a:solidFill>
              <a:schemeClr val="lt1">
                <a:hueOff val="0"/>
                <a:satOff val="0"/>
                <a:lumOff val="0"/>
              </a:schemeClr>
            </a:solidFill>
          </a:ln>
          <a:effectLst/>
        </p:spPr>
        <p:txBody>
          <a:bodyPr wrap="square" rtlCol="0">
            <a:spAutoFit/>
          </a:bodyPr>
          <a:lstStyle/>
          <a:p>
            <a:r>
              <a:rPr lang="es-ES_tradnl" sz="1400" i="1" dirty="0"/>
              <a:t>Inmaculada Concepción</a:t>
            </a:r>
            <a:r>
              <a:rPr lang="es-ES_tradnl" sz="1400" dirty="0"/>
              <a:t>, </a:t>
            </a:r>
            <a:endParaRPr lang="es-ES_tradnl" sz="1400" dirty="0" smtClean="0"/>
          </a:p>
          <a:p>
            <a:r>
              <a:rPr lang="es-ES_tradnl" sz="1400" dirty="0" smtClean="0"/>
              <a:t>Baldomero </a:t>
            </a:r>
            <a:r>
              <a:rPr lang="es-ES_tradnl" sz="1400" dirty="0"/>
              <a:t>Sáenz</a:t>
            </a:r>
            <a:endParaRPr lang="fr-FR" sz="1400" dirty="0"/>
          </a:p>
          <a:p>
            <a:r>
              <a:rPr lang="es-ES_tradnl" sz="1400" dirty="0" smtClean="0"/>
              <a:t>1906</a:t>
            </a:r>
          </a:p>
          <a:p>
            <a:r>
              <a:rPr lang="es-ES_tradnl" sz="1400" dirty="0" err="1" smtClean="0"/>
              <a:t>huile</a:t>
            </a:r>
            <a:r>
              <a:rPr lang="es-ES_tradnl" sz="1400" dirty="0" smtClean="0"/>
              <a:t> </a:t>
            </a:r>
            <a:r>
              <a:rPr lang="es-ES_tradnl" sz="1400" dirty="0"/>
              <a:t>sur </a:t>
            </a:r>
            <a:r>
              <a:rPr lang="es-ES_tradnl" sz="1400" dirty="0" err="1" smtClean="0"/>
              <a:t>toile</a:t>
            </a:r>
            <a:r>
              <a:rPr lang="es-ES_tradnl" sz="1400" dirty="0" smtClean="0"/>
              <a:t>, 360 </a:t>
            </a:r>
            <a:r>
              <a:rPr lang="es-ES_tradnl" sz="1400" dirty="0"/>
              <a:t>x 182</a:t>
            </a:r>
            <a:endParaRPr lang="fr-FR" sz="1400" dirty="0"/>
          </a:p>
          <a:p>
            <a:r>
              <a:rPr lang="es-ES_tradnl" sz="1400" dirty="0" err="1"/>
              <a:t>chapelle</a:t>
            </a:r>
            <a:r>
              <a:rPr lang="es-ES_tradnl" sz="1400" dirty="0"/>
              <a:t> de </a:t>
            </a:r>
            <a:r>
              <a:rPr lang="es-ES_tradnl" sz="1400" dirty="0" err="1"/>
              <a:t>l’Institut</a:t>
            </a:r>
            <a:r>
              <a:rPr lang="es-ES_tradnl" sz="1400" dirty="0"/>
              <a:t> Práxedes Mateo </a:t>
            </a:r>
            <a:r>
              <a:rPr lang="es-ES_tradnl" sz="1400" dirty="0" err="1"/>
              <a:t>Sagasta</a:t>
            </a:r>
            <a:r>
              <a:rPr lang="es-ES_tradnl" sz="1400" dirty="0"/>
              <a:t>, </a:t>
            </a:r>
            <a:r>
              <a:rPr lang="es-ES_tradnl" sz="1400" dirty="0" err="1"/>
              <a:t>Logrogne</a:t>
            </a:r>
            <a:r>
              <a:rPr lang="es-ES_tradnl" sz="1400" dirty="0"/>
              <a:t>, </a:t>
            </a:r>
            <a:r>
              <a:rPr lang="es-ES_tradnl" sz="1400" dirty="0" err="1" smtClean="0"/>
              <a:t>Espagne</a:t>
            </a:r>
            <a:endParaRPr lang="fr-FR" sz="1400" dirty="0"/>
          </a:p>
        </p:txBody>
      </p:sp>
      <p:sp>
        <p:nvSpPr>
          <p:cNvPr id="12" name="Ellipse 11"/>
          <p:cNvSpPr/>
          <p:nvPr/>
        </p:nvSpPr>
        <p:spPr>
          <a:xfrm>
            <a:off x="4211960" y="2764666"/>
            <a:ext cx="1584176" cy="2160240"/>
          </a:xfrm>
          <a:prstGeom prst="ellipse">
            <a:avLst/>
          </a:prstGeom>
          <a:solidFill>
            <a:schemeClr val="accent2">
              <a:alpha val="35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cxnSp>
        <p:nvCxnSpPr>
          <p:cNvPr id="17" name="Connecteur droit 16"/>
          <p:cNvCxnSpPr/>
          <p:nvPr/>
        </p:nvCxnSpPr>
        <p:spPr>
          <a:xfrm flipV="1">
            <a:off x="3923928" y="1700808"/>
            <a:ext cx="2232248" cy="4536504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/>
          <p:cNvCxnSpPr/>
          <p:nvPr/>
        </p:nvCxnSpPr>
        <p:spPr>
          <a:xfrm>
            <a:off x="3923928" y="1700808"/>
            <a:ext cx="2304256" cy="4752528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à coins arrondis 22"/>
          <p:cNvSpPr/>
          <p:nvPr/>
        </p:nvSpPr>
        <p:spPr>
          <a:xfrm>
            <a:off x="4716016" y="1916832"/>
            <a:ext cx="648072" cy="432048"/>
          </a:xfrm>
          <a:prstGeom prst="roundRect">
            <a:avLst/>
          </a:prstGeom>
          <a:solidFill>
            <a:schemeClr val="accent2">
              <a:alpha val="35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24" name="Rectangle à coins arrondis 23"/>
          <p:cNvSpPr/>
          <p:nvPr/>
        </p:nvSpPr>
        <p:spPr>
          <a:xfrm>
            <a:off x="4788024" y="5157192"/>
            <a:ext cx="432048" cy="1008112"/>
          </a:xfrm>
          <a:prstGeom prst="roundRect">
            <a:avLst/>
          </a:prstGeom>
          <a:solidFill>
            <a:schemeClr val="accent2">
              <a:alpha val="35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25" name="Espace réservé du numéro de diapositive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99EE4-C250-407F-A11F-8E4C44D679F2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36620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3" grpId="0" animBg="1"/>
      <p:bldP spid="2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fr-FR" dirty="0" smtClean="0"/>
              <a:t>Un sacré (sur)vivant</a:t>
            </a:r>
          </a:p>
          <a:p>
            <a:pPr lvl="1">
              <a:spcAft>
                <a:spcPts val="1200"/>
              </a:spcAft>
            </a:pPr>
            <a:r>
              <a:rPr lang="fr-FR" dirty="0" smtClean="0"/>
              <a:t>Représentations traditionnelles</a:t>
            </a:r>
          </a:p>
          <a:p>
            <a:pPr lvl="2">
              <a:spcAft>
                <a:spcPts val="1200"/>
              </a:spcAft>
            </a:pPr>
            <a:r>
              <a:rPr lang="fr-FR" dirty="0" smtClean="0"/>
              <a:t>L’école officielle</a:t>
            </a:r>
          </a:p>
          <a:p>
            <a:pPr lvl="2">
              <a:spcAft>
                <a:spcPts val="1200"/>
              </a:spcAft>
            </a:pPr>
            <a:r>
              <a:rPr lang="fr-FR" dirty="0" smtClean="0"/>
              <a:t>Les Nazaréens et le Cercle de Saint Luc</a:t>
            </a:r>
            <a:r>
              <a:rPr lang="fr-FR" dirty="0"/>
              <a:t>	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99EE4-C250-407F-A11F-8E4C44D679F2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6889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2400" dirty="0" smtClean="0">
                <a:solidFill>
                  <a:schemeClr val="tx1"/>
                </a:solidFill>
              </a:rPr>
              <a:t>Les Nazaréens, </a:t>
            </a:r>
            <a:r>
              <a:rPr lang="fr-FR" sz="2400" dirty="0" err="1" smtClean="0">
                <a:solidFill>
                  <a:schemeClr val="tx1"/>
                </a:solidFill>
              </a:rPr>
              <a:t>mi-XIX</a:t>
            </a:r>
            <a:r>
              <a:rPr lang="fr-FR" sz="2400" baseline="30000" dirty="0" err="1" smtClean="0">
                <a:solidFill>
                  <a:schemeClr val="tx1"/>
                </a:solidFill>
              </a:rPr>
              <a:t>e</a:t>
            </a:r>
            <a:endParaRPr lang="fr-FR" sz="2400" baseline="30000" dirty="0">
              <a:solidFill>
                <a:schemeClr val="tx1"/>
              </a:solidFill>
            </a:endParaRP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fr-FR" cap="none" dirty="0" smtClean="0"/>
              <a:t>Allemagne</a:t>
            </a:r>
            <a:endParaRPr lang="fr-FR" cap="none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pPr algn="ctr"/>
            <a:r>
              <a:rPr lang="fr-FR" cap="none" dirty="0" smtClean="0"/>
              <a:t>Espagne</a:t>
            </a:r>
            <a:endParaRPr lang="fr-FR" cap="none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276872"/>
            <a:ext cx="3066504" cy="3090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971600" y="5517232"/>
            <a:ext cx="3096344" cy="954107"/>
          </a:xfrm>
          <a:prstGeom prst="rect">
            <a:avLst/>
          </a:prstGeom>
          <a:solidFill>
            <a:schemeClr val="tx2">
              <a:alpha val="34000"/>
            </a:schemeClr>
          </a:solidFill>
          <a:ln w="25400">
            <a:solidFill>
              <a:schemeClr val="lt1">
                <a:hueOff val="0"/>
                <a:satOff val="0"/>
                <a:lumOff val="0"/>
              </a:schemeClr>
            </a:solidFill>
          </a:ln>
          <a:effectLst/>
        </p:spPr>
        <p:txBody>
          <a:bodyPr wrap="square" rtlCol="0">
            <a:spAutoFit/>
          </a:bodyPr>
          <a:lstStyle/>
          <a:p>
            <a:r>
              <a:rPr lang="fr-FR" sz="1400" i="1" dirty="0"/>
              <a:t>Le triomphe de la religion dans les arts</a:t>
            </a:r>
            <a:r>
              <a:rPr lang="fr-FR" sz="1400" dirty="0"/>
              <a:t>, Johann Friedrich Overbeck</a:t>
            </a:r>
          </a:p>
          <a:p>
            <a:r>
              <a:rPr lang="fr-FR" sz="1400" dirty="0"/>
              <a:t>1831-1840, huile sur toile, 392 x 392</a:t>
            </a:r>
          </a:p>
          <a:p>
            <a:r>
              <a:rPr lang="fr-FR" sz="1400" dirty="0"/>
              <a:t>musée </a:t>
            </a:r>
            <a:r>
              <a:rPr lang="fr-FR" sz="1400" dirty="0" err="1"/>
              <a:t>Städel</a:t>
            </a:r>
            <a:r>
              <a:rPr lang="fr-FR" sz="1400" dirty="0"/>
              <a:t>, Francfort, Allemagne</a:t>
            </a:r>
          </a:p>
        </p:txBody>
      </p:sp>
      <p:pic>
        <p:nvPicPr>
          <p:cNvPr id="9219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204864"/>
            <a:ext cx="4118859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4644008" y="5499809"/>
            <a:ext cx="2592288" cy="954107"/>
          </a:xfrm>
          <a:prstGeom prst="rect">
            <a:avLst/>
          </a:prstGeom>
          <a:solidFill>
            <a:schemeClr val="tx2">
              <a:alpha val="34000"/>
            </a:schemeClr>
          </a:solidFill>
          <a:ln w="25400">
            <a:solidFill>
              <a:schemeClr val="lt1">
                <a:hueOff val="0"/>
                <a:satOff val="0"/>
                <a:lumOff val="0"/>
              </a:schemeClr>
            </a:solidFill>
          </a:ln>
          <a:effectLst/>
        </p:spPr>
        <p:txBody>
          <a:bodyPr wrap="square" rtlCol="0">
            <a:spAutoFit/>
          </a:bodyPr>
          <a:lstStyle/>
          <a:p>
            <a:r>
              <a:rPr lang="es-ES_tradnl" sz="1400" i="1" dirty="0"/>
              <a:t>La era cristiana</a:t>
            </a:r>
            <a:r>
              <a:rPr lang="es-ES_tradnl" sz="1400" dirty="0"/>
              <a:t>, </a:t>
            </a:r>
            <a:endParaRPr lang="es-ES_tradnl" sz="1400" dirty="0" smtClean="0"/>
          </a:p>
          <a:p>
            <a:r>
              <a:rPr lang="es-ES_tradnl" sz="1400" dirty="0" smtClean="0"/>
              <a:t>Joaquín </a:t>
            </a:r>
            <a:r>
              <a:rPr lang="es-ES_tradnl" sz="1400" dirty="0" err="1"/>
              <a:t>Espalter</a:t>
            </a:r>
            <a:r>
              <a:rPr lang="es-ES_tradnl" sz="1400" dirty="0"/>
              <a:t> i </a:t>
            </a:r>
            <a:r>
              <a:rPr lang="es-ES_tradnl" sz="1400" dirty="0" err="1"/>
              <a:t>Rull</a:t>
            </a:r>
            <a:endParaRPr lang="fr-FR" sz="1400" dirty="0"/>
          </a:p>
          <a:p>
            <a:r>
              <a:rPr lang="fr-FR" sz="1400" dirty="0"/>
              <a:t>1871, huile sur toile, 275 x 400</a:t>
            </a:r>
          </a:p>
          <a:p>
            <a:r>
              <a:rPr lang="fr-FR" sz="1400" dirty="0"/>
              <a:t>musée d’art, Gérone, Espagne </a:t>
            </a:r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99EE4-C250-407F-A11F-8E4C44D679F2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5111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511168"/>
          </a:xfrm>
        </p:spPr>
        <p:txBody>
          <a:bodyPr>
            <a:normAutofit/>
          </a:bodyPr>
          <a:lstStyle/>
          <a:p>
            <a:pPr algn="ctr"/>
            <a:endParaRPr lang="fr-FR" sz="18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46237"/>
            <a:ext cx="8229600" cy="4526280"/>
          </a:xfrm>
        </p:spPr>
        <p:txBody>
          <a:bodyPr>
            <a:normAutofit fontScale="92500" lnSpcReduction="20000"/>
          </a:bodyPr>
          <a:lstStyle/>
          <a:p>
            <a:r>
              <a:rPr lang="fr-FR" dirty="0" smtClean="0"/>
              <a:t>Contextualisation</a:t>
            </a:r>
          </a:p>
          <a:p>
            <a:pPr lvl="1">
              <a:spcAft>
                <a:spcPts val="600"/>
              </a:spcAft>
            </a:pPr>
            <a:r>
              <a:rPr lang="fr-FR" sz="2000" dirty="0" smtClean="0"/>
              <a:t>« Me </a:t>
            </a:r>
            <a:r>
              <a:rPr lang="fr-FR" sz="2000" dirty="0" err="1" smtClean="0"/>
              <a:t>duele</a:t>
            </a:r>
            <a:r>
              <a:rPr lang="fr-FR" sz="2000" dirty="0" smtClean="0"/>
              <a:t> España »</a:t>
            </a:r>
          </a:p>
          <a:p>
            <a:pPr lvl="4"/>
            <a:r>
              <a:rPr lang="fr-FR" sz="1300" dirty="0" smtClean="0"/>
              <a:t>« La </a:t>
            </a:r>
            <a:r>
              <a:rPr lang="fr-FR" sz="1300" dirty="0" err="1" smtClean="0"/>
              <a:t>nación</a:t>
            </a:r>
            <a:r>
              <a:rPr lang="fr-FR" sz="1300" dirty="0" smtClean="0"/>
              <a:t> en </a:t>
            </a:r>
            <a:r>
              <a:rPr lang="fr-FR" sz="1300" dirty="0" err="1" smtClean="0"/>
              <a:t>duda</a:t>
            </a:r>
            <a:r>
              <a:rPr lang="fr-FR" sz="1300" dirty="0" smtClean="0"/>
              <a:t> » José </a:t>
            </a:r>
            <a:r>
              <a:rPr lang="fr-FR" sz="1300" dirty="0" err="1" smtClean="0"/>
              <a:t>Álvaez</a:t>
            </a:r>
            <a:r>
              <a:rPr lang="fr-FR" sz="1300" dirty="0" smtClean="0"/>
              <a:t> Junco, </a:t>
            </a:r>
            <a:r>
              <a:rPr lang="fr-FR" sz="1300" i="1" dirty="0" smtClean="0"/>
              <a:t>in </a:t>
            </a:r>
            <a:r>
              <a:rPr lang="fr-FR" sz="1300" i="1" dirty="0" err="1" smtClean="0"/>
              <a:t>Más</a:t>
            </a:r>
            <a:r>
              <a:rPr lang="fr-FR" sz="1300" i="1" dirty="0" smtClean="0"/>
              <a:t> se </a:t>
            </a:r>
          </a:p>
          <a:p>
            <a:pPr marL="822960" lvl="3" indent="0">
              <a:spcAft>
                <a:spcPts val="600"/>
              </a:spcAft>
              <a:buNone/>
            </a:pPr>
            <a:r>
              <a:rPr lang="fr-FR" sz="1300" i="1" dirty="0" smtClean="0"/>
              <a:t>         </a:t>
            </a:r>
            <a:r>
              <a:rPr lang="fr-FR" sz="1300" i="1" dirty="0" err="1" smtClean="0"/>
              <a:t>perdió</a:t>
            </a:r>
            <a:r>
              <a:rPr lang="fr-FR" sz="1300" i="1" dirty="0" smtClean="0"/>
              <a:t> en Cuba</a:t>
            </a:r>
            <a:r>
              <a:rPr lang="fr-FR" sz="1300" dirty="0" smtClean="0"/>
              <a:t>, Juan Pan-</a:t>
            </a:r>
            <a:r>
              <a:rPr lang="fr-FR" sz="1300" dirty="0" err="1" smtClean="0"/>
              <a:t>Montojo</a:t>
            </a:r>
            <a:r>
              <a:rPr lang="fr-FR" sz="1300" dirty="0" smtClean="0"/>
              <a:t> (</a:t>
            </a:r>
            <a:r>
              <a:rPr lang="fr-FR" sz="1300" dirty="0" err="1" smtClean="0"/>
              <a:t>dir</a:t>
            </a:r>
            <a:r>
              <a:rPr lang="fr-FR" sz="1300" dirty="0" smtClean="0"/>
              <a:t>,), 1998</a:t>
            </a:r>
          </a:p>
          <a:p>
            <a:pPr lvl="1">
              <a:spcAft>
                <a:spcPts val="600"/>
              </a:spcAft>
            </a:pPr>
            <a:r>
              <a:rPr lang="fr-FR" sz="2000" dirty="0" smtClean="0"/>
              <a:t>(</a:t>
            </a:r>
            <a:r>
              <a:rPr lang="fr-FR" sz="2000" dirty="0" err="1" smtClean="0"/>
              <a:t>re</a:t>
            </a:r>
            <a:r>
              <a:rPr lang="fr-FR" sz="2000" dirty="0" smtClean="0"/>
              <a:t>)construction identitaire</a:t>
            </a:r>
          </a:p>
          <a:p>
            <a:pPr lvl="4">
              <a:spcAft>
                <a:spcPts val="600"/>
              </a:spcAft>
            </a:pPr>
            <a:r>
              <a:rPr lang="fr-FR" sz="1300" i="1" dirty="0" smtClean="0"/>
              <a:t>La </a:t>
            </a:r>
            <a:r>
              <a:rPr lang="fr-FR" sz="1300" i="1" dirty="0" err="1" smtClean="0"/>
              <a:t>invención</a:t>
            </a:r>
            <a:r>
              <a:rPr lang="fr-FR" sz="1300" i="1" dirty="0" smtClean="0"/>
              <a:t> de España</a:t>
            </a:r>
            <a:r>
              <a:rPr lang="fr-FR" sz="1300" dirty="0" smtClean="0"/>
              <a:t>, Inman Fox, 1998</a:t>
            </a:r>
          </a:p>
          <a:p>
            <a:pPr lvl="1"/>
            <a:r>
              <a:rPr lang="fr-FR" sz="2000" dirty="0" smtClean="0"/>
              <a:t>Modernité</a:t>
            </a:r>
          </a:p>
          <a:p>
            <a:pPr lvl="4">
              <a:spcAft>
                <a:spcPts val="600"/>
              </a:spcAft>
            </a:pPr>
            <a:r>
              <a:rPr lang="fr-FR" sz="1300" i="1" dirty="0" smtClean="0"/>
              <a:t>La </a:t>
            </a:r>
            <a:r>
              <a:rPr lang="fr-FR" sz="1300" i="1" dirty="0" err="1" smtClean="0"/>
              <a:t>edad</a:t>
            </a:r>
            <a:r>
              <a:rPr lang="fr-FR" sz="1300" i="1" dirty="0" smtClean="0"/>
              <a:t> de </a:t>
            </a:r>
            <a:r>
              <a:rPr lang="fr-FR" sz="1300" i="1" dirty="0" err="1" smtClean="0"/>
              <a:t>plata</a:t>
            </a:r>
            <a:r>
              <a:rPr lang="fr-FR" sz="1300" i="1" dirty="0" smtClean="0"/>
              <a:t>, 1902-1939</a:t>
            </a:r>
            <a:r>
              <a:rPr lang="fr-FR" sz="1300" dirty="0" smtClean="0"/>
              <a:t>, José Carlos </a:t>
            </a:r>
            <a:r>
              <a:rPr lang="fr-FR" sz="1300" dirty="0" err="1" smtClean="0"/>
              <a:t>Mainer</a:t>
            </a:r>
            <a:r>
              <a:rPr lang="fr-FR" sz="1300" dirty="0" smtClean="0"/>
              <a:t>, 1975</a:t>
            </a:r>
          </a:p>
          <a:p>
            <a:pPr lvl="2">
              <a:spcAft>
                <a:spcPts val="600"/>
              </a:spcAft>
            </a:pPr>
            <a:r>
              <a:rPr lang="fr-FR" sz="2000" dirty="0" smtClean="0"/>
              <a:t>Artiste nouveau</a:t>
            </a:r>
          </a:p>
          <a:p>
            <a:pPr lvl="4"/>
            <a:r>
              <a:rPr lang="fr-FR" sz="1300" i="1" dirty="0" smtClean="0"/>
              <a:t>La création </a:t>
            </a:r>
            <a:r>
              <a:rPr lang="fr-FR" sz="1300" i="1" dirty="0"/>
              <a:t>artistique espagnole à l’épreuve de la Modernité </a:t>
            </a:r>
            <a:endParaRPr lang="fr-FR" sz="1300" i="1" dirty="0" smtClean="0"/>
          </a:p>
          <a:p>
            <a:pPr marL="1005840" lvl="4" indent="0">
              <a:spcAft>
                <a:spcPts val="600"/>
              </a:spcAft>
              <a:buNone/>
            </a:pPr>
            <a:r>
              <a:rPr lang="fr-FR" sz="1300" i="1" dirty="0" smtClean="0"/>
              <a:t>     esthétique </a:t>
            </a:r>
            <a:r>
              <a:rPr lang="fr-FR" sz="1300" i="1" dirty="0"/>
              <a:t>européenne (1898-1931</a:t>
            </a:r>
            <a:r>
              <a:rPr lang="fr-FR" sz="1300" i="1" dirty="0" smtClean="0"/>
              <a:t>), </a:t>
            </a:r>
            <a:r>
              <a:rPr lang="fr-FR" sz="1400" dirty="0" smtClean="0"/>
              <a:t>Denis Vigneron, 2009</a:t>
            </a:r>
          </a:p>
          <a:p>
            <a:pPr lvl="2">
              <a:spcAft>
                <a:spcPts val="600"/>
              </a:spcAft>
            </a:pPr>
            <a:r>
              <a:rPr lang="fr-FR" sz="2000" i="1" dirty="0" smtClean="0"/>
              <a:t>La </a:t>
            </a:r>
            <a:r>
              <a:rPr lang="fr-FR" sz="2000" i="1" dirty="0" err="1" smtClean="0"/>
              <a:t>deshumanización</a:t>
            </a:r>
            <a:r>
              <a:rPr lang="fr-FR" sz="2000" i="1" dirty="0" smtClean="0"/>
              <a:t> </a:t>
            </a:r>
            <a:r>
              <a:rPr lang="fr-FR" sz="2000" i="1" dirty="0" err="1" smtClean="0"/>
              <a:t>del</a:t>
            </a:r>
            <a:r>
              <a:rPr lang="fr-FR" sz="2000" i="1" dirty="0" smtClean="0"/>
              <a:t> </a:t>
            </a:r>
            <a:r>
              <a:rPr lang="fr-FR" sz="2000" i="1" dirty="0" err="1" smtClean="0"/>
              <a:t>arte</a:t>
            </a:r>
            <a:endParaRPr lang="fr-FR" sz="2000" i="1" dirty="0" smtClean="0"/>
          </a:p>
          <a:p>
            <a:pPr lvl="2">
              <a:spcAft>
                <a:spcPts val="600"/>
              </a:spcAft>
            </a:pPr>
            <a:r>
              <a:rPr lang="fr-FR" sz="2000" dirty="0" smtClean="0"/>
              <a:t>Le</a:t>
            </a:r>
            <a:r>
              <a:rPr lang="fr-FR" sz="2000" i="1" dirty="0" smtClean="0"/>
              <a:t> </a:t>
            </a:r>
            <a:r>
              <a:rPr lang="fr-FR" sz="2000" dirty="0" smtClean="0"/>
              <a:t>sacre du génie</a:t>
            </a:r>
          </a:p>
          <a:p>
            <a:pPr lvl="4"/>
            <a:r>
              <a:rPr lang="fr-FR" sz="1300" i="1" dirty="0" smtClean="0"/>
              <a:t>Être artiste, les transformations du statut des </a:t>
            </a:r>
          </a:p>
          <a:p>
            <a:pPr marL="1005840" lvl="4" indent="0">
              <a:buNone/>
            </a:pPr>
            <a:r>
              <a:rPr lang="fr-FR" sz="1300" i="1" dirty="0" smtClean="0"/>
              <a:t>     peintres et des sculpteurs</a:t>
            </a:r>
            <a:r>
              <a:rPr lang="fr-FR" sz="1300" dirty="0" smtClean="0"/>
              <a:t>, Nathalie </a:t>
            </a:r>
            <a:r>
              <a:rPr lang="fr-FR" sz="1300" dirty="0" err="1" smtClean="0"/>
              <a:t>Heinich</a:t>
            </a:r>
            <a:r>
              <a:rPr lang="fr-FR" sz="1300" dirty="0" smtClean="0"/>
              <a:t>, 1996</a:t>
            </a:r>
          </a:p>
          <a:p>
            <a:pPr marL="411480" lvl="1" indent="0">
              <a:spcAft>
                <a:spcPts val="600"/>
              </a:spcAft>
              <a:buNone/>
            </a:pPr>
            <a:endParaRPr lang="fr-FR" sz="2000" dirty="0" smtClean="0"/>
          </a:p>
          <a:p>
            <a:pPr marL="411480" lvl="1" indent="0">
              <a:buNone/>
            </a:pPr>
            <a:endParaRPr lang="fr-FR" dirty="0" smtClean="0"/>
          </a:p>
          <a:p>
            <a:pPr lvl="1"/>
            <a:endParaRPr lang="fr-FR" dirty="0"/>
          </a:p>
        </p:txBody>
      </p:sp>
      <p:pic>
        <p:nvPicPr>
          <p:cNvPr id="25604" name="Picture 4" descr="http://imagencpd.aut.org/4DPict?file=20&amp;rec=54.717&amp;field=2&amp;maxsize=4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556792"/>
            <a:ext cx="283845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5883213" y="5517232"/>
            <a:ext cx="2520280" cy="954107"/>
          </a:xfrm>
          <a:prstGeom prst="rect">
            <a:avLst/>
          </a:prstGeom>
          <a:solidFill>
            <a:schemeClr val="tx2">
              <a:alpha val="34000"/>
            </a:schemeClr>
          </a:solidFill>
          <a:ln w="25400">
            <a:solidFill>
              <a:schemeClr val="lt1">
                <a:hueOff val="0"/>
                <a:satOff val="0"/>
                <a:lumOff val="0"/>
              </a:schemeClr>
            </a:solidFill>
          </a:ln>
          <a:effectLst/>
        </p:spPr>
        <p:txBody>
          <a:bodyPr wrap="square" rtlCol="0">
            <a:spAutoFit/>
          </a:bodyPr>
          <a:lstStyle/>
          <a:p>
            <a:r>
              <a:rPr lang="fr-FR" sz="1400" i="1" dirty="0" smtClean="0"/>
              <a:t>Corpus </a:t>
            </a:r>
            <a:r>
              <a:rPr lang="fr-FR" sz="1400" i="1" dirty="0" err="1" smtClean="0"/>
              <a:t>Cristi</a:t>
            </a:r>
            <a:r>
              <a:rPr lang="fr-FR" sz="1400" i="1" dirty="0" smtClean="0"/>
              <a:t> en Fuenterrabia</a:t>
            </a:r>
            <a:r>
              <a:rPr lang="fr-FR" sz="1400" dirty="0" smtClean="0"/>
              <a:t>, </a:t>
            </a:r>
          </a:p>
          <a:p>
            <a:r>
              <a:rPr lang="fr-FR" sz="1400" dirty="0" smtClean="0"/>
              <a:t>Darío de </a:t>
            </a:r>
            <a:r>
              <a:rPr lang="fr-FR" sz="1400" dirty="0" err="1" smtClean="0"/>
              <a:t>Regoyos</a:t>
            </a:r>
            <a:r>
              <a:rPr lang="fr-FR" sz="1400" dirty="0" smtClean="0"/>
              <a:t>,</a:t>
            </a:r>
          </a:p>
          <a:p>
            <a:r>
              <a:rPr lang="fr-FR" sz="1400" dirty="0" smtClean="0"/>
              <a:t>huile sur toile, 120 x 90,</a:t>
            </a:r>
          </a:p>
          <a:p>
            <a:r>
              <a:rPr lang="fr-FR" sz="1400" dirty="0" smtClean="0"/>
              <a:t>collection privée</a:t>
            </a:r>
            <a:endParaRPr lang="fr-FR" sz="1400" dirty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99EE4-C250-407F-A11F-8E4C44D679F2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69182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2400" dirty="0" smtClean="0">
                <a:solidFill>
                  <a:schemeClr val="tx1"/>
                </a:solidFill>
              </a:rPr>
              <a:t>Le Cercle de Saint Luc, fin XIX</a:t>
            </a:r>
            <a:r>
              <a:rPr lang="fr-FR" sz="2400" baseline="30000" dirty="0" smtClean="0">
                <a:solidFill>
                  <a:schemeClr val="tx1"/>
                </a:solidFill>
              </a:rPr>
              <a:t>e</a:t>
            </a:r>
            <a:r>
              <a:rPr lang="fr-FR" sz="2400" dirty="0" smtClean="0">
                <a:solidFill>
                  <a:schemeClr val="tx1"/>
                </a:solidFill>
              </a:rPr>
              <a:t>-début </a:t>
            </a:r>
            <a:r>
              <a:rPr lang="fr-FR" sz="2400" dirty="0">
                <a:solidFill>
                  <a:schemeClr val="tx1"/>
                </a:solidFill>
              </a:rPr>
              <a:t>XX</a:t>
            </a:r>
            <a:r>
              <a:rPr lang="fr-FR" sz="2400" baseline="30000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1043608" y="5157192"/>
            <a:ext cx="2520280" cy="1169551"/>
          </a:xfrm>
          <a:prstGeom prst="rect">
            <a:avLst/>
          </a:prstGeom>
          <a:solidFill>
            <a:schemeClr val="tx2">
              <a:alpha val="34000"/>
            </a:schemeClr>
          </a:solidFill>
          <a:ln w="25400">
            <a:solidFill>
              <a:schemeClr val="lt1">
                <a:hueOff val="0"/>
                <a:satOff val="0"/>
                <a:lumOff val="0"/>
              </a:schemeClr>
            </a:solidFill>
          </a:ln>
          <a:effectLst/>
        </p:spPr>
        <p:txBody>
          <a:bodyPr wrap="square" rtlCol="0">
            <a:spAutoFit/>
          </a:bodyPr>
          <a:lstStyle/>
          <a:p>
            <a:r>
              <a:rPr lang="fr-FR" sz="1400" i="1" dirty="0" err="1"/>
              <a:t>Virgen</a:t>
            </a:r>
            <a:r>
              <a:rPr lang="fr-FR" sz="1400" i="1" dirty="0"/>
              <a:t> con Niño</a:t>
            </a:r>
            <a:r>
              <a:rPr lang="fr-FR" sz="1400" i="1" dirty="0" smtClean="0"/>
              <a:t>,</a:t>
            </a:r>
          </a:p>
          <a:p>
            <a:r>
              <a:rPr lang="fr-FR" sz="1400" dirty="0" smtClean="0"/>
              <a:t>Joan </a:t>
            </a:r>
            <a:r>
              <a:rPr lang="fr-FR" sz="1400" dirty="0" err="1"/>
              <a:t>Llimona</a:t>
            </a:r>
            <a:r>
              <a:rPr lang="fr-FR" sz="1400" dirty="0"/>
              <a:t> </a:t>
            </a:r>
          </a:p>
          <a:p>
            <a:r>
              <a:rPr lang="fr-FR" sz="1400" dirty="0"/>
              <a:t>1920, huile sur </a:t>
            </a:r>
            <a:r>
              <a:rPr lang="fr-FR" sz="1400" dirty="0" smtClean="0"/>
              <a:t>toile</a:t>
            </a:r>
          </a:p>
          <a:p>
            <a:r>
              <a:rPr lang="fr-FR" sz="1400" dirty="0" smtClean="0"/>
              <a:t>61 </a:t>
            </a:r>
            <a:r>
              <a:rPr lang="fr-FR" sz="1400" dirty="0"/>
              <a:t>cm de diamètre</a:t>
            </a:r>
          </a:p>
          <a:p>
            <a:r>
              <a:rPr lang="fr-FR" sz="1400" dirty="0"/>
              <a:t>musée de Montserrat, Espagne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4452255" y="3501008"/>
            <a:ext cx="4248472" cy="461665"/>
          </a:xfrm>
          <a:prstGeom prst="rect">
            <a:avLst/>
          </a:prstGeom>
          <a:solidFill>
            <a:schemeClr val="tx2">
              <a:alpha val="34000"/>
            </a:schemeClr>
          </a:solidFill>
          <a:ln w="25400">
            <a:solidFill>
              <a:schemeClr val="lt1">
                <a:hueOff val="0"/>
                <a:satOff val="0"/>
                <a:lumOff val="0"/>
              </a:schemeClr>
            </a:solidFill>
          </a:ln>
          <a:effectLst/>
        </p:spPr>
        <p:txBody>
          <a:bodyPr wrap="square" rtlCol="0">
            <a:spAutoFit/>
          </a:bodyPr>
          <a:lstStyle/>
          <a:p>
            <a:r>
              <a:rPr lang="fr-FR" sz="1200" dirty="0"/>
              <a:t>détail d’une </a:t>
            </a:r>
            <a:r>
              <a:rPr lang="fr-FR" sz="1200" i="1" dirty="0"/>
              <a:t>Vierge à l’Enfant</a:t>
            </a:r>
            <a:r>
              <a:rPr lang="fr-FR" sz="1200" dirty="0" smtClean="0"/>
              <a:t>, Masaccio, 1424, tempera</a:t>
            </a:r>
            <a:r>
              <a:rPr lang="fr-FR" sz="1200" baseline="30000" dirty="0" smtClean="0"/>
              <a:t> </a:t>
            </a:r>
            <a:r>
              <a:rPr lang="fr-FR" sz="1200" dirty="0"/>
              <a:t>sur </a:t>
            </a:r>
            <a:r>
              <a:rPr lang="fr-FR" sz="1200" dirty="0" smtClean="0"/>
              <a:t>panneau, galerie </a:t>
            </a:r>
            <a:r>
              <a:rPr lang="fr-FR" sz="1200" dirty="0"/>
              <a:t>des </a:t>
            </a:r>
            <a:r>
              <a:rPr lang="fr-FR" sz="1200" dirty="0" smtClean="0"/>
              <a:t>offices, Florence, Italie</a:t>
            </a:r>
            <a:endParaRPr lang="fr-FR" sz="1200" dirty="0"/>
          </a:p>
        </p:txBody>
      </p:sp>
      <p:pic>
        <p:nvPicPr>
          <p:cNvPr id="10243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628799"/>
            <a:ext cx="3384376" cy="3459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628800"/>
            <a:ext cx="1440160" cy="1795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9169" y="4282910"/>
            <a:ext cx="1584176" cy="1522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ZoneTexte 10"/>
          <p:cNvSpPr txBox="1"/>
          <p:nvPr/>
        </p:nvSpPr>
        <p:spPr>
          <a:xfrm>
            <a:off x="4452255" y="5877272"/>
            <a:ext cx="4248472" cy="461665"/>
          </a:xfrm>
          <a:prstGeom prst="rect">
            <a:avLst/>
          </a:prstGeom>
          <a:solidFill>
            <a:schemeClr val="tx2">
              <a:alpha val="34000"/>
            </a:schemeClr>
          </a:solidFill>
          <a:ln w="25400">
            <a:solidFill>
              <a:schemeClr val="lt1">
                <a:hueOff val="0"/>
                <a:satOff val="0"/>
                <a:lumOff val="0"/>
              </a:schemeClr>
            </a:solidFill>
          </a:ln>
          <a:effectLst/>
        </p:spPr>
        <p:txBody>
          <a:bodyPr wrap="square" rtlCol="0">
            <a:spAutoFit/>
          </a:bodyPr>
          <a:lstStyle/>
          <a:p>
            <a:r>
              <a:rPr lang="fr-FR" sz="1200" dirty="0"/>
              <a:t>détail de la </a:t>
            </a:r>
            <a:r>
              <a:rPr lang="fr-FR" sz="1200" i="1" dirty="0"/>
              <a:t>Vierge au Chardonnet</a:t>
            </a:r>
            <a:r>
              <a:rPr lang="fr-FR" sz="1200" dirty="0"/>
              <a:t>, </a:t>
            </a:r>
            <a:r>
              <a:rPr lang="fr-FR" sz="1200" dirty="0" smtClean="0"/>
              <a:t>Raphaël, 1507, tempera </a:t>
            </a:r>
            <a:r>
              <a:rPr lang="fr-FR" sz="1200" dirty="0"/>
              <a:t>sur </a:t>
            </a:r>
            <a:r>
              <a:rPr lang="fr-FR" sz="1200" dirty="0" smtClean="0"/>
              <a:t>panneau, 77 </a:t>
            </a:r>
            <a:r>
              <a:rPr lang="fr-FR" sz="1200" dirty="0"/>
              <a:t>x </a:t>
            </a:r>
            <a:r>
              <a:rPr lang="fr-FR" sz="1200" dirty="0" smtClean="0"/>
              <a:t>107, galerie </a:t>
            </a:r>
            <a:r>
              <a:rPr lang="fr-FR" sz="1200" dirty="0"/>
              <a:t>des </a:t>
            </a:r>
            <a:r>
              <a:rPr lang="fr-FR" sz="1200" dirty="0" smtClean="0"/>
              <a:t>offices, Florence</a:t>
            </a:r>
            <a:r>
              <a:rPr lang="fr-FR" sz="1200" dirty="0"/>
              <a:t>, Italie</a:t>
            </a:r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99EE4-C250-407F-A11F-8E4C44D679F2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98174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200"/>
              </a:spcAft>
            </a:pPr>
            <a:r>
              <a:rPr lang="fr-FR" dirty="0" smtClean="0"/>
              <a:t>Un sacré (sur)vivant</a:t>
            </a:r>
          </a:p>
          <a:p>
            <a:pPr lvl="1">
              <a:spcAft>
                <a:spcPts val="1200"/>
              </a:spcAft>
            </a:pPr>
            <a:r>
              <a:rPr lang="fr-FR" dirty="0" smtClean="0"/>
              <a:t>Représentations traditionnelles</a:t>
            </a:r>
          </a:p>
          <a:p>
            <a:pPr lvl="2">
              <a:spcAft>
                <a:spcPts val="1200"/>
              </a:spcAft>
            </a:pPr>
            <a:r>
              <a:rPr lang="fr-FR" dirty="0" smtClean="0"/>
              <a:t>L’école officielle</a:t>
            </a:r>
          </a:p>
          <a:p>
            <a:pPr lvl="2">
              <a:spcAft>
                <a:spcPts val="1200"/>
              </a:spcAft>
            </a:pPr>
            <a:r>
              <a:rPr lang="fr-FR" dirty="0" smtClean="0"/>
              <a:t>Les Nazaréens et le Cercle de Saint Luc</a:t>
            </a:r>
          </a:p>
          <a:p>
            <a:pPr lvl="2">
              <a:spcAft>
                <a:spcPts val="1200"/>
              </a:spcAft>
            </a:pPr>
            <a:r>
              <a:rPr lang="fr-FR" dirty="0" smtClean="0"/>
              <a:t>La peinture d’histoire</a:t>
            </a:r>
          </a:p>
          <a:p>
            <a:pPr marL="411480" lvl="1" indent="0">
              <a:spcAft>
                <a:spcPts val="1200"/>
              </a:spcAft>
              <a:buNone/>
            </a:pPr>
            <a:endParaRPr lang="fr-FR" dirty="0"/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99EE4-C250-407F-A11F-8E4C44D679F2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95860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2400" dirty="0" smtClean="0">
                <a:solidFill>
                  <a:schemeClr val="tx1"/>
                </a:solidFill>
              </a:rPr>
              <a:t>Peinture d’Histoire</a:t>
            </a:r>
            <a:endParaRPr lang="fr-FR" sz="2400" dirty="0">
              <a:solidFill>
                <a:schemeClr val="tx1"/>
              </a:solidFill>
            </a:endParaRPr>
          </a:p>
        </p:txBody>
      </p:sp>
      <p:sp>
        <p:nvSpPr>
          <p:cNvPr id="7" name="Espace réservé du contenu 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pPr marL="0" indent="0">
              <a:buNone/>
            </a:pPr>
            <a:endParaRPr lang="fr-FR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556792"/>
            <a:ext cx="3960996" cy="2558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4644008" y="4201252"/>
            <a:ext cx="2592288" cy="954107"/>
          </a:xfrm>
          <a:prstGeom prst="rect">
            <a:avLst/>
          </a:prstGeom>
          <a:solidFill>
            <a:schemeClr val="tx2">
              <a:alpha val="34000"/>
            </a:schemeClr>
          </a:solidFill>
          <a:ln w="25400">
            <a:solidFill>
              <a:schemeClr val="lt1">
                <a:hueOff val="0"/>
                <a:satOff val="0"/>
                <a:lumOff val="0"/>
              </a:schemeClr>
            </a:solidFill>
          </a:ln>
          <a:effectLst/>
        </p:spPr>
        <p:txBody>
          <a:bodyPr wrap="square" rtlCol="0">
            <a:spAutoFit/>
          </a:bodyPr>
          <a:lstStyle/>
          <a:p>
            <a:pPr fontAlgn="base"/>
            <a:r>
              <a:rPr lang="es-ES_tradnl" sz="1400" i="1" dirty="0"/>
              <a:t>Rendición de Granada</a:t>
            </a:r>
            <a:r>
              <a:rPr lang="es-ES_tradnl" sz="1400" i="1" dirty="0" smtClean="0"/>
              <a:t>, </a:t>
            </a:r>
            <a:endParaRPr lang="es-ES_tradnl" sz="1400" i="1" dirty="0" smtClean="0"/>
          </a:p>
          <a:p>
            <a:pPr fontAlgn="base"/>
            <a:r>
              <a:rPr lang="es-ES_tradnl" sz="1400" dirty="0" smtClean="0"/>
              <a:t>Francisco </a:t>
            </a:r>
            <a:r>
              <a:rPr lang="es-ES_tradnl" sz="1400" dirty="0" err="1"/>
              <a:t>Pradilla</a:t>
            </a:r>
            <a:endParaRPr lang="fr-FR" sz="1400" dirty="0"/>
          </a:p>
          <a:p>
            <a:pPr fontAlgn="base"/>
            <a:r>
              <a:rPr lang="es-ES_tradnl" sz="1400" dirty="0" smtClean="0"/>
              <a:t>1882, </a:t>
            </a:r>
            <a:r>
              <a:rPr lang="es-ES_tradnl" sz="1400" dirty="0" err="1" smtClean="0"/>
              <a:t>huile</a:t>
            </a:r>
            <a:r>
              <a:rPr lang="es-ES_tradnl" sz="1400" dirty="0" smtClean="0"/>
              <a:t> </a:t>
            </a:r>
            <a:r>
              <a:rPr lang="es-ES_tradnl" sz="1400" dirty="0"/>
              <a:t>sur </a:t>
            </a:r>
            <a:r>
              <a:rPr lang="es-ES_tradnl" sz="1400" dirty="0" err="1" smtClean="0"/>
              <a:t>toile</a:t>
            </a:r>
            <a:r>
              <a:rPr lang="es-ES_tradnl" sz="1400" dirty="0" smtClean="0"/>
              <a:t>, 320 </a:t>
            </a:r>
            <a:r>
              <a:rPr lang="es-ES_tradnl" sz="1400" dirty="0"/>
              <a:t>x 550</a:t>
            </a:r>
            <a:endParaRPr lang="fr-FR" sz="1400" dirty="0"/>
          </a:p>
          <a:p>
            <a:pPr fontAlgn="base"/>
            <a:r>
              <a:rPr lang="fr-FR" sz="1400" dirty="0"/>
              <a:t>Sénat, Madrid</a:t>
            </a:r>
          </a:p>
        </p:txBody>
      </p:sp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556792"/>
            <a:ext cx="3751834" cy="2528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ZoneTexte 8"/>
          <p:cNvSpPr txBox="1"/>
          <p:nvPr/>
        </p:nvSpPr>
        <p:spPr>
          <a:xfrm>
            <a:off x="639978" y="4209135"/>
            <a:ext cx="2563870" cy="954107"/>
          </a:xfrm>
          <a:prstGeom prst="rect">
            <a:avLst/>
          </a:prstGeom>
          <a:solidFill>
            <a:schemeClr val="tx2">
              <a:alpha val="34000"/>
            </a:schemeClr>
          </a:solidFill>
          <a:ln w="25400">
            <a:solidFill>
              <a:schemeClr val="lt1">
                <a:hueOff val="0"/>
                <a:satOff val="0"/>
                <a:lumOff val="0"/>
              </a:schemeClr>
            </a:solidFill>
          </a:ln>
          <a:effectLst/>
        </p:spPr>
        <p:txBody>
          <a:bodyPr wrap="square" rtlCol="0">
            <a:spAutoFit/>
          </a:bodyPr>
          <a:lstStyle/>
          <a:p>
            <a:pPr fontAlgn="base"/>
            <a:r>
              <a:rPr lang="es-ES_tradnl" sz="1400" i="1" dirty="0"/>
              <a:t>Conversión de </a:t>
            </a:r>
            <a:r>
              <a:rPr lang="es-ES_tradnl" sz="1400" i="1" dirty="0" err="1"/>
              <a:t>Recaredo</a:t>
            </a:r>
            <a:r>
              <a:rPr lang="es-ES_tradnl" sz="1400" dirty="0" smtClean="0"/>
              <a:t>, </a:t>
            </a:r>
            <a:endParaRPr lang="fr-FR" sz="1400" dirty="0" smtClean="0"/>
          </a:p>
          <a:p>
            <a:pPr fontAlgn="base"/>
            <a:r>
              <a:rPr lang="es-ES_tradnl" sz="1400" dirty="0" smtClean="0"/>
              <a:t>Antonio Muñoz </a:t>
            </a:r>
            <a:r>
              <a:rPr lang="es-ES_tradnl" sz="1400" dirty="0" err="1" smtClean="0"/>
              <a:t>Degrain</a:t>
            </a:r>
            <a:endParaRPr lang="fr-FR" sz="1400" dirty="0" smtClean="0"/>
          </a:p>
          <a:p>
            <a:pPr fontAlgn="base"/>
            <a:r>
              <a:rPr lang="fr-FR" sz="1400" dirty="0" smtClean="0"/>
              <a:t>1888, huile </a:t>
            </a:r>
            <a:r>
              <a:rPr lang="fr-FR" sz="1400" dirty="0"/>
              <a:t>sur </a:t>
            </a:r>
            <a:r>
              <a:rPr lang="fr-FR" sz="1400" dirty="0" smtClean="0"/>
              <a:t>toile, 350 </a:t>
            </a:r>
            <a:r>
              <a:rPr lang="fr-FR" sz="1400" dirty="0"/>
              <a:t>x 550</a:t>
            </a:r>
          </a:p>
          <a:p>
            <a:r>
              <a:rPr lang="fr-FR" sz="1400" dirty="0"/>
              <a:t>Sénat, Madrid</a:t>
            </a:r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99EE4-C250-407F-A11F-8E4C44D679F2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80822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200"/>
              </a:spcAft>
            </a:pPr>
            <a:r>
              <a:rPr lang="fr-FR" dirty="0" smtClean="0"/>
              <a:t>Un sacré (sur)vivant</a:t>
            </a:r>
          </a:p>
          <a:p>
            <a:pPr lvl="1">
              <a:spcAft>
                <a:spcPts val="1200"/>
              </a:spcAft>
            </a:pPr>
            <a:r>
              <a:rPr lang="fr-FR" dirty="0" smtClean="0"/>
              <a:t>Représentations traditionnelles</a:t>
            </a:r>
          </a:p>
          <a:p>
            <a:pPr lvl="2">
              <a:spcAft>
                <a:spcPts val="1200"/>
              </a:spcAft>
            </a:pPr>
            <a:r>
              <a:rPr lang="fr-FR" dirty="0" smtClean="0"/>
              <a:t>L’école officielle</a:t>
            </a:r>
          </a:p>
          <a:p>
            <a:pPr lvl="2">
              <a:spcAft>
                <a:spcPts val="1200"/>
              </a:spcAft>
            </a:pPr>
            <a:r>
              <a:rPr lang="fr-FR" dirty="0" smtClean="0"/>
              <a:t>Les Nazaréens et le Cercle de Saint Luc</a:t>
            </a:r>
          </a:p>
          <a:p>
            <a:pPr lvl="2">
              <a:spcAft>
                <a:spcPts val="1200"/>
              </a:spcAft>
            </a:pPr>
            <a:r>
              <a:rPr lang="fr-FR" dirty="0" smtClean="0"/>
              <a:t>La peinture d’histoire</a:t>
            </a:r>
          </a:p>
          <a:p>
            <a:pPr lvl="2">
              <a:spcAft>
                <a:spcPts val="1200"/>
              </a:spcAft>
            </a:pPr>
            <a:r>
              <a:rPr lang="fr-FR" dirty="0" smtClean="0"/>
              <a:t>Le Réalisme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99EE4-C250-407F-A11F-8E4C44D679F2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42565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2400" dirty="0" smtClean="0">
                <a:solidFill>
                  <a:schemeClr val="tx1"/>
                </a:solidFill>
              </a:rPr>
              <a:t>Réalisme</a:t>
            </a:r>
            <a:endParaRPr lang="fr-FR" sz="2400" dirty="0">
              <a:solidFill>
                <a:schemeClr val="tx1"/>
              </a:solidFill>
            </a:endParaRPr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59" y="1556792"/>
            <a:ext cx="3582931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4285212" y="5283205"/>
            <a:ext cx="2807068" cy="954107"/>
          </a:xfrm>
          <a:prstGeom prst="rect">
            <a:avLst/>
          </a:prstGeom>
          <a:solidFill>
            <a:schemeClr val="tx2">
              <a:alpha val="34000"/>
            </a:schemeClr>
          </a:solidFill>
          <a:ln w="25400">
            <a:solidFill>
              <a:schemeClr val="lt1">
                <a:hueOff val="0"/>
                <a:satOff val="0"/>
                <a:lumOff val="0"/>
              </a:schemeClr>
            </a:solidFill>
          </a:ln>
          <a:effectLst/>
        </p:spPr>
        <p:txBody>
          <a:bodyPr wrap="square" rtlCol="0">
            <a:spAutoFit/>
          </a:bodyPr>
          <a:lstStyle/>
          <a:p>
            <a:r>
              <a:rPr lang="fr-FR" sz="1400" i="1" dirty="0"/>
              <a:t>Ecce Homo</a:t>
            </a:r>
            <a:r>
              <a:rPr lang="fr-FR" sz="1400" dirty="0"/>
              <a:t>, </a:t>
            </a:r>
            <a:r>
              <a:rPr lang="fr-FR" sz="1400" dirty="0" smtClean="0"/>
              <a:t>Manuel </a:t>
            </a:r>
            <a:r>
              <a:rPr lang="fr-FR" sz="1400" dirty="0"/>
              <a:t>Angel Alvarez </a:t>
            </a:r>
          </a:p>
          <a:p>
            <a:r>
              <a:rPr lang="fr-FR" sz="1400" dirty="0" smtClean="0"/>
              <a:t>1871-73</a:t>
            </a:r>
          </a:p>
          <a:p>
            <a:r>
              <a:rPr lang="fr-FR" sz="1400" dirty="0" smtClean="0"/>
              <a:t>huile </a:t>
            </a:r>
            <a:r>
              <a:rPr lang="fr-FR" sz="1400" dirty="0"/>
              <a:t>sur </a:t>
            </a:r>
            <a:r>
              <a:rPr lang="fr-FR" sz="1400" dirty="0" smtClean="0"/>
              <a:t>toile, 73 </a:t>
            </a:r>
            <a:r>
              <a:rPr lang="fr-FR" sz="1400" dirty="0"/>
              <a:t>x 60 </a:t>
            </a:r>
          </a:p>
          <a:p>
            <a:r>
              <a:rPr lang="fr-FR" sz="1400" dirty="0"/>
              <a:t>collection particulière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99EE4-C250-407F-A11F-8E4C44D679F2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16653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200"/>
              </a:spcAft>
            </a:pPr>
            <a:r>
              <a:rPr lang="fr-FR" dirty="0" smtClean="0"/>
              <a:t>Un sacré (sur)vivant</a:t>
            </a:r>
          </a:p>
          <a:p>
            <a:pPr lvl="1">
              <a:spcAft>
                <a:spcPts val="1200"/>
              </a:spcAft>
            </a:pPr>
            <a:r>
              <a:rPr lang="fr-FR" dirty="0" smtClean="0"/>
              <a:t>Représentations traditionnelles</a:t>
            </a:r>
          </a:p>
          <a:p>
            <a:pPr lvl="2">
              <a:spcAft>
                <a:spcPts val="1200"/>
              </a:spcAft>
            </a:pPr>
            <a:r>
              <a:rPr lang="fr-FR" dirty="0" smtClean="0"/>
              <a:t>L’école officielle</a:t>
            </a:r>
          </a:p>
          <a:p>
            <a:pPr lvl="2">
              <a:spcAft>
                <a:spcPts val="1200"/>
              </a:spcAft>
            </a:pPr>
            <a:r>
              <a:rPr lang="fr-FR" dirty="0" smtClean="0"/>
              <a:t>Les Nazaréens et le Cercle de Saint Luc</a:t>
            </a:r>
          </a:p>
          <a:p>
            <a:pPr lvl="2">
              <a:spcAft>
                <a:spcPts val="1200"/>
              </a:spcAft>
            </a:pPr>
            <a:r>
              <a:rPr lang="fr-FR" dirty="0" smtClean="0"/>
              <a:t>La peinture d’histoire</a:t>
            </a:r>
          </a:p>
          <a:p>
            <a:pPr lvl="2">
              <a:spcAft>
                <a:spcPts val="1200"/>
              </a:spcAft>
            </a:pPr>
            <a:r>
              <a:rPr lang="fr-FR" dirty="0" smtClean="0"/>
              <a:t>Le Réalisme</a:t>
            </a:r>
          </a:p>
          <a:p>
            <a:pPr lvl="1">
              <a:spcAft>
                <a:spcPts val="1200"/>
              </a:spcAft>
            </a:pPr>
            <a:r>
              <a:rPr lang="fr-FR" dirty="0" smtClean="0"/>
              <a:t>Premières </a:t>
            </a:r>
            <a:r>
              <a:rPr lang="fr-FR" dirty="0" smtClean="0"/>
              <a:t>transformations: « el </a:t>
            </a:r>
            <a:r>
              <a:rPr lang="fr-FR" dirty="0" err="1" smtClean="0"/>
              <a:t>costumbrismo</a:t>
            </a:r>
            <a:r>
              <a:rPr lang="fr-FR" dirty="0" smtClean="0"/>
              <a:t> »</a:t>
            </a:r>
            <a:endParaRPr lang="fr-FR" dirty="0" smtClean="0"/>
          </a:p>
          <a:p>
            <a:pPr marL="411480" lvl="1" indent="0">
              <a:spcAft>
                <a:spcPts val="1200"/>
              </a:spcAft>
              <a:buNone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99EE4-C250-407F-A11F-8E4C44D679F2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49434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200"/>
              </a:spcAft>
            </a:pPr>
            <a:r>
              <a:rPr lang="fr-FR" dirty="0" smtClean="0"/>
              <a:t>Un sacré (sur)vivant</a:t>
            </a:r>
          </a:p>
          <a:p>
            <a:pPr lvl="1">
              <a:spcAft>
                <a:spcPts val="1200"/>
              </a:spcAft>
            </a:pPr>
            <a:r>
              <a:rPr lang="fr-FR" dirty="0" smtClean="0"/>
              <a:t>Représentations traditionnelles</a:t>
            </a:r>
          </a:p>
          <a:p>
            <a:pPr lvl="1">
              <a:spcAft>
                <a:spcPts val="1200"/>
              </a:spcAft>
            </a:pPr>
            <a:r>
              <a:rPr lang="fr-FR" dirty="0" smtClean="0"/>
              <a:t>Premières transformations: « el </a:t>
            </a:r>
            <a:r>
              <a:rPr lang="fr-FR" dirty="0" err="1" smtClean="0"/>
              <a:t>costumbrismo</a:t>
            </a:r>
            <a:r>
              <a:rPr lang="fr-FR" dirty="0" smtClean="0"/>
              <a:t> »</a:t>
            </a:r>
          </a:p>
          <a:p>
            <a:pPr lvl="3">
              <a:spcAft>
                <a:spcPts val="1200"/>
              </a:spcAft>
            </a:pPr>
            <a:r>
              <a:rPr lang="fr-FR" dirty="0" smtClean="0"/>
              <a:t>Processions</a:t>
            </a:r>
          </a:p>
          <a:p>
            <a:pPr marL="411480" lvl="1" indent="0">
              <a:spcAft>
                <a:spcPts val="1200"/>
              </a:spcAft>
              <a:buNone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99EE4-C250-407F-A11F-8E4C44D679F2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0003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2400" dirty="0" smtClean="0">
                <a:solidFill>
                  <a:schemeClr val="tx1"/>
                </a:solidFill>
              </a:rPr>
              <a:t>Processions (1/4)</a:t>
            </a:r>
            <a:endParaRPr lang="fr-FR" sz="2400" dirty="0">
              <a:solidFill>
                <a:schemeClr val="tx1"/>
              </a:solidFill>
            </a:endParaRPr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556792"/>
            <a:ext cx="3130106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3851920" y="5642664"/>
            <a:ext cx="3960440" cy="738664"/>
          </a:xfrm>
          <a:prstGeom prst="rect">
            <a:avLst/>
          </a:prstGeom>
          <a:solidFill>
            <a:schemeClr val="tx2">
              <a:alpha val="34000"/>
            </a:schemeClr>
          </a:solidFill>
          <a:ln w="25400">
            <a:solidFill>
              <a:schemeClr val="lt1">
                <a:hueOff val="0"/>
                <a:satOff val="0"/>
                <a:lumOff val="0"/>
              </a:schemeClr>
            </a:solidFill>
          </a:ln>
          <a:effectLst/>
        </p:spPr>
        <p:txBody>
          <a:bodyPr wrap="square" rtlCol="0">
            <a:spAutoFit/>
          </a:bodyPr>
          <a:lstStyle/>
          <a:p>
            <a:r>
              <a:rPr lang="es-ES_tradnl" sz="1400" i="1" dirty="0"/>
              <a:t>Procesión a final de </a:t>
            </a:r>
            <a:r>
              <a:rPr lang="es-ES_tradnl" sz="1400" i="1" dirty="0" smtClean="0"/>
              <a:t>misa, </a:t>
            </a:r>
            <a:r>
              <a:rPr lang="es-ES_tradnl" sz="1400" dirty="0" smtClean="0"/>
              <a:t>Arcadio </a:t>
            </a:r>
            <a:r>
              <a:rPr lang="es-ES_tradnl" sz="1400" dirty="0"/>
              <a:t>Mas y </a:t>
            </a:r>
            <a:r>
              <a:rPr lang="es-ES_tradnl" sz="1400" dirty="0" err="1"/>
              <a:t>Fondevila</a:t>
            </a:r>
            <a:r>
              <a:rPr lang="es-ES_tradnl" sz="1400" dirty="0"/>
              <a:t> </a:t>
            </a:r>
            <a:endParaRPr lang="fr-FR" sz="1400" dirty="0"/>
          </a:p>
          <a:p>
            <a:r>
              <a:rPr lang="fr-FR" sz="1400" dirty="0"/>
              <a:t>huile sur </a:t>
            </a:r>
            <a:r>
              <a:rPr lang="fr-FR" sz="1400" dirty="0" smtClean="0"/>
              <a:t>toile, 71 </a:t>
            </a:r>
            <a:r>
              <a:rPr lang="fr-FR" sz="1400" dirty="0"/>
              <a:t>x 45 </a:t>
            </a:r>
          </a:p>
          <a:p>
            <a:r>
              <a:rPr lang="fr-FR" sz="1400" dirty="0"/>
              <a:t>collection particulière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99EE4-C250-407F-A11F-8E4C44D679F2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49365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2400" dirty="0" smtClean="0">
                <a:solidFill>
                  <a:schemeClr val="tx1"/>
                </a:solidFill>
              </a:rPr>
              <a:t>Processions (2/4)</a:t>
            </a:r>
            <a:endParaRPr lang="fr-FR" sz="2400" dirty="0">
              <a:solidFill>
                <a:schemeClr val="tx1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3059832" y="5427221"/>
            <a:ext cx="4320480" cy="954107"/>
          </a:xfrm>
          <a:prstGeom prst="rect">
            <a:avLst/>
          </a:prstGeom>
          <a:solidFill>
            <a:schemeClr val="tx2">
              <a:alpha val="34000"/>
            </a:schemeClr>
          </a:solidFill>
          <a:ln w="25400">
            <a:solidFill>
              <a:schemeClr val="lt1">
                <a:hueOff val="0"/>
                <a:satOff val="0"/>
                <a:lumOff val="0"/>
              </a:schemeClr>
            </a:solidFill>
          </a:ln>
          <a:effectLst/>
        </p:spPr>
        <p:txBody>
          <a:bodyPr wrap="square" rtlCol="0">
            <a:spAutoFit/>
          </a:bodyPr>
          <a:lstStyle/>
          <a:p>
            <a:r>
              <a:rPr lang="es-ES_tradnl" sz="1400" i="1" dirty="0"/>
              <a:t>La procesión del Santo Sacramento</a:t>
            </a:r>
            <a:r>
              <a:rPr lang="es-ES_tradnl" sz="1400" dirty="0"/>
              <a:t>, Mariano </a:t>
            </a:r>
            <a:r>
              <a:rPr lang="es-ES_tradnl" sz="1400" dirty="0" err="1"/>
              <a:t>Barbasan</a:t>
            </a:r>
            <a:r>
              <a:rPr lang="es-ES_tradnl" sz="1400" dirty="0"/>
              <a:t> </a:t>
            </a:r>
            <a:endParaRPr lang="fr-FR" sz="1400" dirty="0"/>
          </a:p>
          <a:p>
            <a:r>
              <a:rPr lang="fr-FR" sz="1400" dirty="0" smtClean="0"/>
              <a:t>1887</a:t>
            </a:r>
          </a:p>
          <a:p>
            <a:r>
              <a:rPr lang="fr-FR" sz="1400" dirty="0" smtClean="0"/>
              <a:t>huile </a:t>
            </a:r>
            <a:r>
              <a:rPr lang="fr-FR" sz="1400" dirty="0"/>
              <a:t>sur </a:t>
            </a:r>
            <a:r>
              <a:rPr lang="fr-FR" sz="1400" dirty="0" smtClean="0"/>
              <a:t>bois, 41 </a:t>
            </a:r>
            <a:r>
              <a:rPr lang="fr-FR" sz="1400" dirty="0"/>
              <a:t>x 21 </a:t>
            </a:r>
          </a:p>
          <a:p>
            <a:r>
              <a:rPr lang="fr-FR" sz="1400" dirty="0"/>
              <a:t>collection particulière</a:t>
            </a:r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556791"/>
            <a:ext cx="2313506" cy="4841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99EE4-C250-407F-A11F-8E4C44D679F2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7851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2400" dirty="0" smtClean="0">
                <a:solidFill>
                  <a:schemeClr val="tx1"/>
                </a:solidFill>
              </a:rPr>
              <a:t>Processions (3/4)</a:t>
            </a:r>
            <a:endParaRPr lang="fr-FR" sz="2400" dirty="0">
              <a:solidFill>
                <a:schemeClr val="tx1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611560" y="5571237"/>
            <a:ext cx="4824536" cy="954107"/>
          </a:xfrm>
          <a:prstGeom prst="rect">
            <a:avLst/>
          </a:prstGeom>
          <a:solidFill>
            <a:schemeClr val="tx2">
              <a:alpha val="34000"/>
            </a:schemeClr>
          </a:solidFill>
          <a:ln w="25400">
            <a:solidFill>
              <a:schemeClr val="lt1">
                <a:hueOff val="0"/>
                <a:satOff val="0"/>
                <a:lumOff val="0"/>
              </a:schemeClr>
            </a:solidFill>
          </a:ln>
          <a:effectLst/>
        </p:spPr>
        <p:txBody>
          <a:bodyPr wrap="square" rtlCol="0">
            <a:spAutoFit/>
          </a:bodyPr>
          <a:lstStyle/>
          <a:p>
            <a:r>
              <a:rPr lang="es-ES_tradnl" sz="1400" i="1" dirty="0"/>
              <a:t>Procesión del Corpus en </a:t>
            </a:r>
            <a:r>
              <a:rPr lang="es-ES_tradnl" sz="1400" i="1" dirty="0" err="1"/>
              <a:t>Godella</a:t>
            </a:r>
            <a:r>
              <a:rPr lang="es-ES_tradnl" sz="1400" dirty="0"/>
              <a:t>, Ignacio Pinazo </a:t>
            </a:r>
            <a:r>
              <a:rPr lang="es-ES_tradnl" sz="1400" dirty="0" err="1"/>
              <a:t>Camarlench</a:t>
            </a:r>
            <a:endParaRPr lang="fr-FR" sz="1400" dirty="0"/>
          </a:p>
          <a:p>
            <a:r>
              <a:rPr lang="fr-FR" sz="1400" dirty="0"/>
              <a:t>1888, huile sur bois </a:t>
            </a:r>
          </a:p>
          <a:p>
            <a:r>
              <a:rPr lang="fr-FR" sz="1400" dirty="0"/>
              <a:t>collection Rafael Garcia </a:t>
            </a:r>
            <a:r>
              <a:rPr lang="fr-FR" sz="1400" dirty="0" smtClean="0"/>
              <a:t>Brun</a:t>
            </a:r>
          </a:p>
          <a:p>
            <a:r>
              <a:rPr lang="fr-FR" sz="1400" dirty="0" smtClean="0"/>
              <a:t>Valence, Espagne</a:t>
            </a:r>
            <a:endParaRPr lang="fr-FR" sz="1400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556792"/>
            <a:ext cx="5715894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99EE4-C250-407F-A11F-8E4C44D679F2}" type="slidenum">
              <a:rPr lang="fr-FR" smtClean="0"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32230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fr-FR" sz="2400" dirty="0">
                <a:solidFill>
                  <a:schemeClr val="tx1"/>
                </a:solidFill>
              </a:rPr>
              <a:t>Modernité espagnole:</a:t>
            </a:r>
            <a:br>
              <a:rPr lang="fr-FR" sz="2400" dirty="0">
                <a:solidFill>
                  <a:schemeClr val="tx1"/>
                </a:solidFill>
              </a:rPr>
            </a:br>
            <a:r>
              <a:rPr lang="fr-FR" sz="2400" dirty="0">
                <a:solidFill>
                  <a:schemeClr val="tx1"/>
                </a:solidFill>
              </a:rPr>
              <a:t>de l’art sacré à la religion de l’art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46236"/>
            <a:ext cx="8229600" cy="4807099"/>
          </a:xfrm>
        </p:spPr>
        <p:txBody>
          <a:bodyPr/>
          <a:lstStyle/>
          <a:p>
            <a:r>
              <a:rPr lang="fr-FR" dirty="0" smtClean="0"/>
              <a:t>Contextualisation</a:t>
            </a:r>
          </a:p>
          <a:p>
            <a:pPr marL="0" indent="0">
              <a:buNone/>
            </a:pPr>
            <a:endParaRPr lang="fr-FR" dirty="0" smtClean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 smtClean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 smtClean="0"/>
          </a:p>
          <a:p>
            <a:pPr marL="0" indent="0">
              <a:buNone/>
            </a:pPr>
            <a:r>
              <a:rPr lang="fr-FR" dirty="0" smtClean="0"/>
              <a:t>        </a:t>
            </a:r>
            <a:r>
              <a:rPr lang="fr-FR" sz="2400" dirty="0" smtClean="0"/>
              <a:t>dialectique désenchantement / </a:t>
            </a:r>
            <a:r>
              <a:rPr lang="fr-FR" sz="2400" dirty="0" err="1" smtClean="0"/>
              <a:t>réenchantement</a:t>
            </a:r>
            <a:endParaRPr lang="fr-FR" sz="2400" dirty="0" smtClean="0"/>
          </a:p>
          <a:p>
            <a:pPr marL="0" indent="0">
              <a:buNone/>
            </a:pPr>
            <a:r>
              <a:rPr lang="fr-FR" sz="2400" dirty="0" smtClean="0"/>
              <a:t>                                 Marcel </a:t>
            </a:r>
            <a:r>
              <a:rPr lang="fr-FR" sz="2400" dirty="0" err="1" smtClean="0"/>
              <a:t>Gauchet</a:t>
            </a:r>
            <a:r>
              <a:rPr lang="fr-FR" sz="2400" dirty="0" smtClean="0"/>
              <a:t>          Michel </a:t>
            </a:r>
            <a:r>
              <a:rPr lang="fr-FR" sz="2400" dirty="0" err="1" smtClean="0"/>
              <a:t>Maffesoli</a:t>
            </a:r>
            <a:endParaRPr lang="fr-FR" sz="2400" dirty="0"/>
          </a:p>
          <a:p>
            <a:pPr marL="0" indent="0">
              <a:buNone/>
            </a:pPr>
            <a:endParaRPr lang="fr-FR" sz="2400" dirty="0" smtClean="0"/>
          </a:p>
          <a:p>
            <a:pPr marL="0" indent="0">
              <a:buNone/>
            </a:pPr>
            <a:r>
              <a:rPr lang="fr-FR" dirty="0" smtClean="0"/>
              <a:t>        </a:t>
            </a:r>
            <a:r>
              <a:rPr lang="fr-FR" sz="2400" dirty="0" smtClean="0"/>
              <a:t>singularité de la situation espagnole</a:t>
            </a:r>
            <a:endParaRPr lang="fr-FR" dirty="0"/>
          </a:p>
        </p:txBody>
      </p:sp>
      <p:graphicFrame>
        <p:nvGraphicFramePr>
          <p:cNvPr id="4" name="Diagramme 3"/>
          <p:cNvGraphicFramePr/>
          <p:nvPr>
            <p:extLst>
              <p:ext uri="{D42A27DB-BD31-4B8C-83A1-F6EECF244321}">
                <p14:modId xmlns:p14="http://schemas.microsoft.com/office/powerpoint/2010/main" val="1515858981"/>
              </p:ext>
            </p:extLst>
          </p:nvPr>
        </p:nvGraphicFramePr>
        <p:xfrm>
          <a:off x="4067944" y="1844824"/>
          <a:ext cx="4392488" cy="2592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Flèche droite 4"/>
          <p:cNvSpPr/>
          <p:nvPr/>
        </p:nvSpPr>
        <p:spPr>
          <a:xfrm>
            <a:off x="755576" y="6021288"/>
            <a:ext cx="360040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99EE4-C250-407F-A11F-8E4C44D679F2}" type="slidenum">
              <a:rPr lang="fr-FR" smtClean="0"/>
              <a:t>3</a:t>
            </a:fld>
            <a:endParaRPr lang="fr-FR"/>
          </a:p>
        </p:txBody>
      </p:sp>
      <p:sp>
        <p:nvSpPr>
          <p:cNvPr id="7" name="Flèche droite 6"/>
          <p:cNvSpPr/>
          <p:nvPr/>
        </p:nvSpPr>
        <p:spPr>
          <a:xfrm>
            <a:off x="755576" y="4797152"/>
            <a:ext cx="360040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88966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2400" dirty="0" smtClean="0">
                <a:solidFill>
                  <a:schemeClr val="tx1"/>
                </a:solidFill>
              </a:rPr>
              <a:t>Processions (4/4)</a:t>
            </a:r>
            <a:endParaRPr lang="fr-FR" sz="2400" dirty="0">
              <a:solidFill>
                <a:schemeClr val="tx1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3635896" y="5499229"/>
            <a:ext cx="4032448" cy="954107"/>
          </a:xfrm>
          <a:prstGeom prst="rect">
            <a:avLst/>
          </a:prstGeom>
          <a:solidFill>
            <a:schemeClr val="tx2">
              <a:alpha val="34000"/>
            </a:schemeClr>
          </a:solidFill>
          <a:ln w="25400">
            <a:solidFill>
              <a:schemeClr val="lt1">
                <a:hueOff val="0"/>
                <a:satOff val="0"/>
                <a:lumOff val="0"/>
              </a:schemeClr>
            </a:solidFill>
          </a:ln>
          <a:effectLst/>
        </p:spPr>
        <p:txBody>
          <a:bodyPr wrap="square" rtlCol="0">
            <a:spAutoFit/>
          </a:bodyPr>
          <a:lstStyle/>
          <a:p>
            <a:r>
              <a:rPr lang="es-ES_tradnl" sz="1400" i="1" dirty="0"/>
              <a:t>Procesión del Corpus</a:t>
            </a:r>
            <a:r>
              <a:rPr lang="es-ES_tradnl" sz="1400" dirty="0"/>
              <a:t>, </a:t>
            </a:r>
            <a:r>
              <a:rPr lang="es-ES_tradnl" sz="1400" dirty="0" smtClean="0"/>
              <a:t>Ignacio </a:t>
            </a:r>
            <a:r>
              <a:rPr lang="es-ES_tradnl" sz="1400" dirty="0"/>
              <a:t>Pinazo </a:t>
            </a:r>
            <a:r>
              <a:rPr lang="es-ES_tradnl" sz="1400" dirty="0" err="1"/>
              <a:t>Camarlench</a:t>
            </a:r>
            <a:endParaRPr lang="fr-FR" sz="1400" dirty="0"/>
          </a:p>
          <a:p>
            <a:r>
              <a:rPr lang="fr-FR" sz="1400" dirty="0" smtClean="0"/>
              <a:t>1885</a:t>
            </a:r>
          </a:p>
          <a:p>
            <a:r>
              <a:rPr lang="fr-FR" sz="1400" dirty="0" smtClean="0"/>
              <a:t>huile </a:t>
            </a:r>
            <a:r>
              <a:rPr lang="fr-FR" sz="1400" dirty="0"/>
              <a:t>sur </a:t>
            </a:r>
            <a:r>
              <a:rPr lang="fr-FR" sz="1400" dirty="0" smtClean="0"/>
              <a:t>toile,  </a:t>
            </a:r>
            <a:r>
              <a:rPr lang="fr-FR" sz="1400" dirty="0"/>
              <a:t>41 x 21,5 </a:t>
            </a:r>
          </a:p>
          <a:p>
            <a:r>
              <a:rPr lang="fr-FR" sz="1400" dirty="0"/>
              <a:t>maison musée de </a:t>
            </a:r>
            <a:r>
              <a:rPr lang="fr-FR" sz="1400" dirty="0" err="1"/>
              <a:t>Godella</a:t>
            </a:r>
            <a:r>
              <a:rPr lang="fr-FR" sz="1400" dirty="0"/>
              <a:t>, Espagne </a:t>
            </a:r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324" y="1556792"/>
            <a:ext cx="2876385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99EE4-C250-407F-A11F-8E4C44D679F2}" type="slidenum">
              <a:rPr lang="fr-FR" smtClean="0"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02533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sz="2400" dirty="0">
                <a:solidFill>
                  <a:prstClr val="white"/>
                </a:solidFill>
              </a:rPr>
              <a:t>Processions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99EE4-C250-407F-A11F-8E4C44D679F2}" type="slidenum">
              <a:rPr lang="fr-FR" smtClean="0"/>
              <a:t>31</a:t>
            </a:fld>
            <a:endParaRPr lang="fr-FR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916832"/>
            <a:ext cx="1512168" cy="3164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420888"/>
            <a:ext cx="1635448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8745" y="2708449"/>
            <a:ext cx="2541487" cy="1728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908" y="2042257"/>
            <a:ext cx="1701983" cy="2898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4773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200"/>
              </a:spcAft>
            </a:pPr>
            <a:r>
              <a:rPr lang="fr-FR" dirty="0" smtClean="0"/>
              <a:t>Un sacré (sur)vivant</a:t>
            </a:r>
          </a:p>
          <a:p>
            <a:pPr lvl="1">
              <a:spcAft>
                <a:spcPts val="1200"/>
              </a:spcAft>
            </a:pPr>
            <a:r>
              <a:rPr lang="fr-FR" dirty="0" smtClean="0"/>
              <a:t>Représentations traditionnelles</a:t>
            </a:r>
          </a:p>
          <a:p>
            <a:pPr lvl="1">
              <a:spcAft>
                <a:spcPts val="1200"/>
              </a:spcAft>
            </a:pPr>
            <a:r>
              <a:rPr lang="fr-FR" dirty="0" smtClean="0"/>
              <a:t>Premières transformations: « el </a:t>
            </a:r>
            <a:r>
              <a:rPr lang="fr-FR" dirty="0" err="1" smtClean="0"/>
              <a:t>costumbrismo</a:t>
            </a:r>
            <a:r>
              <a:rPr lang="fr-FR" dirty="0" smtClean="0"/>
              <a:t> »</a:t>
            </a:r>
          </a:p>
          <a:p>
            <a:pPr lvl="3">
              <a:spcAft>
                <a:spcPts val="1200"/>
              </a:spcAft>
            </a:pPr>
            <a:r>
              <a:rPr lang="fr-FR" dirty="0" smtClean="0"/>
              <a:t>Processions</a:t>
            </a:r>
          </a:p>
          <a:p>
            <a:pPr lvl="3">
              <a:spcAft>
                <a:spcPts val="1200"/>
              </a:spcAft>
            </a:pPr>
            <a:r>
              <a:rPr lang="fr-FR" dirty="0" smtClean="0"/>
              <a:t>Révolution </a:t>
            </a:r>
          </a:p>
          <a:p>
            <a:pPr marL="411480" lvl="1" indent="0">
              <a:spcAft>
                <a:spcPts val="1200"/>
              </a:spcAft>
              <a:buNone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99EE4-C250-407F-A11F-8E4C44D679F2}" type="slidenum">
              <a:rPr lang="fr-FR" smtClean="0"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5373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2400" dirty="0" smtClean="0">
                <a:solidFill>
                  <a:schemeClr val="tx1"/>
                </a:solidFill>
              </a:rPr>
              <a:t>Révolution</a:t>
            </a:r>
            <a:endParaRPr lang="fr-FR" sz="2400" dirty="0">
              <a:solidFill>
                <a:schemeClr val="tx1"/>
              </a:solidFill>
            </a:endParaRP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556792"/>
            <a:ext cx="4731600" cy="3820523"/>
          </a:xfrm>
        </p:spPr>
      </p:pic>
      <p:sp>
        <p:nvSpPr>
          <p:cNvPr id="5" name="ZoneTexte 4"/>
          <p:cNvSpPr txBox="1"/>
          <p:nvPr/>
        </p:nvSpPr>
        <p:spPr>
          <a:xfrm>
            <a:off x="539552" y="5445224"/>
            <a:ext cx="3240360" cy="954107"/>
          </a:xfrm>
          <a:prstGeom prst="rect">
            <a:avLst/>
          </a:prstGeom>
          <a:solidFill>
            <a:schemeClr val="tx2">
              <a:alpha val="34000"/>
            </a:schemeClr>
          </a:solidFill>
          <a:ln w="25400">
            <a:solidFill>
              <a:schemeClr val="lt1">
                <a:hueOff val="0"/>
                <a:satOff val="0"/>
                <a:lumOff val="0"/>
              </a:schemeClr>
            </a:solidFill>
          </a:ln>
          <a:effectLst/>
        </p:spPr>
        <p:txBody>
          <a:bodyPr wrap="square" rtlCol="0">
            <a:spAutoFit/>
          </a:bodyPr>
          <a:lstStyle/>
          <a:p>
            <a:r>
              <a:rPr lang="fr-FR" sz="1400" i="1" dirty="0" smtClean="0"/>
              <a:t>Misa en la </a:t>
            </a:r>
            <a:r>
              <a:rPr lang="fr-FR" sz="1400" i="1" dirty="0" err="1" smtClean="0"/>
              <a:t>ermita</a:t>
            </a:r>
            <a:r>
              <a:rPr lang="fr-FR" sz="1400" dirty="0" smtClean="0"/>
              <a:t>, José </a:t>
            </a:r>
            <a:r>
              <a:rPr lang="fr-FR" sz="1400" dirty="0" err="1" smtClean="0"/>
              <a:t>Benlliure</a:t>
            </a:r>
            <a:r>
              <a:rPr lang="fr-FR" sz="1400" dirty="0" smtClean="0"/>
              <a:t> Gil</a:t>
            </a:r>
          </a:p>
          <a:p>
            <a:r>
              <a:rPr lang="fr-FR" sz="1400" dirty="0" smtClean="0"/>
              <a:t>1871</a:t>
            </a:r>
          </a:p>
          <a:p>
            <a:r>
              <a:rPr lang="fr-FR" sz="1400" dirty="0" smtClean="0"/>
              <a:t>huile </a:t>
            </a:r>
            <a:r>
              <a:rPr lang="fr-FR" sz="1400" dirty="0"/>
              <a:t>sur toile, 96 x 146</a:t>
            </a:r>
          </a:p>
          <a:p>
            <a:r>
              <a:rPr lang="fr-FR" sz="1400" dirty="0"/>
              <a:t>musée des beaux-arts, Valence, Espagne</a:t>
            </a:r>
          </a:p>
        </p:txBody>
      </p:sp>
      <p:sp>
        <p:nvSpPr>
          <p:cNvPr id="6" name="Ellipse 5"/>
          <p:cNvSpPr/>
          <p:nvPr/>
        </p:nvSpPr>
        <p:spPr>
          <a:xfrm>
            <a:off x="563717" y="1340768"/>
            <a:ext cx="1080120" cy="1080120"/>
          </a:xfrm>
          <a:prstGeom prst="ellipse">
            <a:avLst/>
          </a:prstGeom>
          <a:solidFill>
            <a:schemeClr val="accent2">
              <a:alpha val="35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7" name="Ellipse 6"/>
          <p:cNvSpPr/>
          <p:nvPr/>
        </p:nvSpPr>
        <p:spPr>
          <a:xfrm>
            <a:off x="4644008" y="1355288"/>
            <a:ext cx="720080" cy="1224136"/>
          </a:xfrm>
          <a:prstGeom prst="ellipse">
            <a:avLst/>
          </a:prstGeom>
          <a:solidFill>
            <a:schemeClr val="accent2">
              <a:alpha val="35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563717" y="2204864"/>
            <a:ext cx="4656355" cy="1080120"/>
          </a:xfrm>
          <a:prstGeom prst="rect">
            <a:avLst/>
          </a:prstGeom>
          <a:solidFill>
            <a:schemeClr val="accent2">
              <a:alpha val="35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2483768" y="4437112"/>
            <a:ext cx="648072" cy="288032"/>
          </a:xfrm>
          <a:prstGeom prst="rect">
            <a:avLst/>
          </a:prstGeom>
          <a:solidFill>
            <a:schemeClr val="accent2">
              <a:alpha val="35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99EE4-C250-407F-A11F-8E4C44D679F2}" type="slidenum">
              <a:rPr lang="fr-FR" smtClean="0"/>
              <a:t>33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48865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200"/>
              </a:spcAft>
            </a:pPr>
            <a:r>
              <a:rPr lang="fr-FR" dirty="0" smtClean="0"/>
              <a:t>Un sacré (sur)vivant</a:t>
            </a:r>
          </a:p>
          <a:p>
            <a:pPr lvl="1">
              <a:spcAft>
                <a:spcPts val="1200"/>
              </a:spcAft>
            </a:pPr>
            <a:r>
              <a:rPr lang="fr-FR" dirty="0" smtClean="0"/>
              <a:t>Représentations traditionnelles</a:t>
            </a:r>
          </a:p>
          <a:p>
            <a:pPr lvl="1">
              <a:spcAft>
                <a:spcPts val="1200"/>
              </a:spcAft>
            </a:pPr>
            <a:r>
              <a:rPr lang="fr-FR" dirty="0" smtClean="0"/>
              <a:t>Premières transformations</a:t>
            </a:r>
          </a:p>
          <a:p>
            <a:pPr marL="411480" lvl="1" indent="0">
              <a:spcAft>
                <a:spcPts val="1200"/>
              </a:spcAft>
              <a:buNone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99EE4-C250-407F-A11F-8E4C44D679F2}" type="slidenum">
              <a:rPr lang="fr-FR" smtClean="0"/>
              <a:t>34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40448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L’érosion du motif religieux</a:t>
            </a:r>
          </a:p>
          <a:p>
            <a:pPr lvl="1"/>
            <a:r>
              <a:rPr lang="fr-FR" dirty="0" smtClean="0"/>
              <a:t>La quête d’une nouvelle spiritualité</a:t>
            </a:r>
          </a:p>
          <a:p>
            <a:pPr lvl="3"/>
            <a:r>
              <a:rPr lang="fr-FR" dirty="0" smtClean="0"/>
              <a:t>Individualisation</a:t>
            </a:r>
          </a:p>
          <a:p>
            <a:pPr marL="822960" lvl="3" indent="0">
              <a:buNone/>
            </a:pPr>
            <a:endParaRPr lang="fr-FR" dirty="0" smtClean="0"/>
          </a:p>
          <a:p>
            <a:pPr marL="411480" lvl="1" indent="0">
              <a:buNone/>
            </a:pPr>
            <a:endParaRPr lang="fr-FR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99EE4-C250-407F-A11F-8E4C44D679F2}" type="slidenum">
              <a:rPr lang="fr-FR" smtClean="0"/>
              <a:t>35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31016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2400" dirty="0" smtClean="0">
                <a:solidFill>
                  <a:schemeClr val="tx1"/>
                </a:solidFill>
              </a:rPr>
              <a:t>Individualisation </a:t>
            </a:r>
            <a:endParaRPr lang="fr-FR" sz="2400" dirty="0">
              <a:solidFill>
                <a:schemeClr val="tx1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4499992" y="5445224"/>
            <a:ext cx="3024336" cy="954107"/>
          </a:xfrm>
          <a:prstGeom prst="rect">
            <a:avLst/>
          </a:prstGeom>
          <a:solidFill>
            <a:schemeClr val="tx2">
              <a:alpha val="34000"/>
            </a:schemeClr>
          </a:solidFill>
          <a:ln w="25400">
            <a:solidFill>
              <a:schemeClr val="lt1">
                <a:hueOff val="0"/>
                <a:satOff val="0"/>
                <a:lumOff val="0"/>
              </a:schemeClr>
            </a:solidFill>
          </a:ln>
          <a:effectLst/>
        </p:spPr>
        <p:txBody>
          <a:bodyPr wrap="square" rtlCol="0">
            <a:spAutoFit/>
          </a:bodyPr>
          <a:lstStyle/>
          <a:p>
            <a:r>
              <a:rPr lang="es-ES_tradnl" sz="1400" i="1" dirty="0"/>
              <a:t>Arrepentimiento</a:t>
            </a:r>
            <a:r>
              <a:rPr lang="es-ES_tradnl" sz="1400" dirty="0"/>
              <a:t>, </a:t>
            </a:r>
            <a:r>
              <a:rPr lang="es-ES_tradnl" sz="1400" dirty="0" smtClean="0"/>
              <a:t>Cecilio </a:t>
            </a:r>
            <a:r>
              <a:rPr lang="es-ES_tradnl" sz="1400" dirty="0"/>
              <a:t>Pla Gallardo</a:t>
            </a:r>
            <a:endParaRPr lang="fr-FR" sz="1400" dirty="0"/>
          </a:p>
          <a:p>
            <a:r>
              <a:rPr lang="es-ES_tradnl" sz="1400" dirty="0" smtClean="0"/>
              <a:t>1896</a:t>
            </a:r>
          </a:p>
          <a:p>
            <a:r>
              <a:rPr lang="es-ES_tradnl" sz="1400" dirty="0" smtClean="0"/>
              <a:t>gouache </a:t>
            </a:r>
            <a:r>
              <a:rPr lang="es-ES_tradnl" sz="1400" dirty="0"/>
              <a:t>sur </a:t>
            </a:r>
            <a:r>
              <a:rPr lang="es-ES_tradnl" sz="1400" dirty="0" err="1" smtClean="0"/>
              <a:t>bristol</a:t>
            </a:r>
            <a:r>
              <a:rPr lang="es-ES_tradnl" sz="1400" dirty="0" smtClean="0"/>
              <a:t>, 50,5 </a:t>
            </a:r>
            <a:r>
              <a:rPr lang="es-ES_tradnl" sz="1400" dirty="0"/>
              <a:t>x 38 </a:t>
            </a:r>
            <a:endParaRPr lang="fr-FR" sz="1400" dirty="0"/>
          </a:p>
          <a:p>
            <a:r>
              <a:rPr lang="fr-FR" sz="1400" dirty="0"/>
              <a:t>collection artistique ABC</a:t>
            </a:r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504036"/>
            <a:ext cx="3744248" cy="4877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99EE4-C250-407F-A11F-8E4C44D679F2}" type="slidenum">
              <a:rPr lang="fr-FR" smtClean="0"/>
              <a:t>36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0001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L’érosion du </a:t>
            </a:r>
            <a:r>
              <a:rPr lang="fr-FR" dirty="0"/>
              <a:t>motif </a:t>
            </a:r>
            <a:r>
              <a:rPr lang="fr-FR" dirty="0" smtClean="0"/>
              <a:t>religieux</a:t>
            </a:r>
          </a:p>
          <a:p>
            <a:pPr lvl="1"/>
            <a:r>
              <a:rPr lang="fr-FR" dirty="0" smtClean="0"/>
              <a:t>La quête d’une nouvelle spiritualité</a:t>
            </a:r>
          </a:p>
          <a:p>
            <a:pPr lvl="3"/>
            <a:r>
              <a:rPr lang="fr-FR" dirty="0" smtClean="0"/>
              <a:t>Individualisation</a:t>
            </a:r>
          </a:p>
          <a:p>
            <a:pPr lvl="3"/>
            <a:r>
              <a:rPr lang="fr-FR" dirty="0" smtClean="0"/>
              <a:t>Introspection</a:t>
            </a:r>
          </a:p>
          <a:p>
            <a:pPr marL="822960" lvl="3" indent="0">
              <a:buNone/>
            </a:pPr>
            <a:endParaRPr lang="fr-FR" dirty="0" smtClean="0"/>
          </a:p>
          <a:p>
            <a:pPr marL="411480" lvl="1" indent="0">
              <a:buNone/>
            </a:pPr>
            <a:endParaRPr lang="fr-FR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99EE4-C250-407F-A11F-8E4C44D679F2}" type="slidenum">
              <a:rPr lang="fr-FR" smtClean="0"/>
              <a:t>37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26495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2400" dirty="0" smtClean="0">
                <a:solidFill>
                  <a:schemeClr val="tx1"/>
                </a:solidFill>
              </a:rPr>
              <a:t>Introspection</a:t>
            </a:r>
            <a:endParaRPr lang="fr-FR" sz="2400" dirty="0">
              <a:solidFill>
                <a:schemeClr val="tx1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971600" y="5589240"/>
            <a:ext cx="3096344" cy="954107"/>
          </a:xfrm>
          <a:prstGeom prst="rect">
            <a:avLst/>
          </a:prstGeom>
          <a:solidFill>
            <a:schemeClr val="tx2">
              <a:alpha val="34000"/>
            </a:schemeClr>
          </a:solidFill>
          <a:ln w="25400">
            <a:solidFill>
              <a:schemeClr val="lt1">
                <a:hueOff val="0"/>
                <a:satOff val="0"/>
                <a:lumOff val="0"/>
              </a:schemeClr>
            </a:solidFill>
          </a:ln>
          <a:effectLst/>
        </p:spPr>
        <p:txBody>
          <a:bodyPr wrap="square" rtlCol="0">
            <a:spAutoFit/>
          </a:bodyPr>
          <a:lstStyle/>
          <a:p>
            <a:r>
              <a:rPr lang="fr-FR" sz="1400" i="1" dirty="0"/>
              <a:t>Julia dans le cloître du monastère de San </a:t>
            </a:r>
            <a:r>
              <a:rPr lang="fr-FR" sz="1400" i="1" dirty="0" err="1" smtClean="0"/>
              <a:t>Benet</a:t>
            </a:r>
            <a:r>
              <a:rPr lang="fr-FR" sz="1400" i="1" dirty="0" smtClean="0"/>
              <a:t>, </a:t>
            </a:r>
            <a:r>
              <a:rPr lang="fr-FR" sz="1400" dirty="0" err="1" smtClean="0"/>
              <a:t>Ramón</a:t>
            </a:r>
            <a:r>
              <a:rPr lang="fr-FR" sz="1400" dirty="0" smtClean="0"/>
              <a:t> </a:t>
            </a:r>
            <a:r>
              <a:rPr lang="fr-FR" sz="1400" dirty="0"/>
              <a:t>Casas i </a:t>
            </a:r>
            <a:r>
              <a:rPr lang="fr-FR" sz="1400" dirty="0" err="1"/>
              <a:t>Carbó</a:t>
            </a:r>
            <a:endParaRPr lang="fr-FR" sz="1400" dirty="0"/>
          </a:p>
          <a:p>
            <a:r>
              <a:rPr lang="fr-FR" sz="1400" dirty="0" smtClean="0"/>
              <a:t>huile </a:t>
            </a:r>
            <a:r>
              <a:rPr lang="fr-FR" sz="1400" dirty="0"/>
              <a:t>sur toile, 1925</a:t>
            </a:r>
          </a:p>
          <a:p>
            <a:r>
              <a:rPr lang="fr-FR" sz="1400" dirty="0" smtClean="0"/>
              <a:t>collection </a:t>
            </a:r>
            <a:r>
              <a:rPr lang="fr-FR" sz="1400" dirty="0"/>
              <a:t>privée</a:t>
            </a:r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628800"/>
            <a:ext cx="3096795" cy="3870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628800"/>
            <a:ext cx="4167385" cy="1584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ZoneTexte 10"/>
          <p:cNvSpPr txBox="1"/>
          <p:nvPr/>
        </p:nvSpPr>
        <p:spPr>
          <a:xfrm>
            <a:off x="4644008" y="3501008"/>
            <a:ext cx="3960440" cy="461665"/>
          </a:xfrm>
          <a:prstGeom prst="rect">
            <a:avLst/>
          </a:prstGeom>
          <a:solidFill>
            <a:schemeClr val="tx2">
              <a:alpha val="34000"/>
            </a:schemeClr>
          </a:solidFill>
          <a:ln w="25400">
            <a:solidFill>
              <a:schemeClr val="lt1">
                <a:hueOff val="0"/>
                <a:satOff val="0"/>
                <a:lumOff val="0"/>
              </a:schemeClr>
            </a:solidFill>
          </a:ln>
          <a:effectLst/>
        </p:spPr>
        <p:txBody>
          <a:bodyPr wrap="square" rtlCol="0">
            <a:spAutoFit/>
          </a:bodyPr>
          <a:lstStyle/>
          <a:p>
            <a:r>
              <a:rPr lang="fr-FR" sz="1200" i="1" dirty="0" smtClean="0"/>
              <a:t>L’annonciation</a:t>
            </a:r>
            <a:r>
              <a:rPr lang="fr-FR" sz="1200" dirty="0" smtClean="0"/>
              <a:t>, Fra Angelico, vers 1450, 216 x 321</a:t>
            </a:r>
          </a:p>
          <a:p>
            <a:r>
              <a:rPr lang="fr-FR" sz="1200" dirty="0" smtClean="0"/>
              <a:t>Fresque du couvent San Marco, Florence</a:t>
            </a:r>
            <a:endParaRPr lang="fr-FR" sz="1200" dirty="0"/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99EE4-C250-407F-A11F-8E4C44D679F2}" type="slidenum">
              <a:rPr lang="fr-FR" smtClean="0"/>
              <a:t>38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67342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2400" dirty="0" smtClean="0">
                <a:solidFill>
                  <a:schemeClr val="tx1"/>
                </a:solidFill>
              </a:rPr>
              <a:t>Introspection</a:t>
            </a:r>
            <a:endParaRPr lang="fr-FR" sz="2400" dirty="0">
              <a:solidFill>
                <a:schemeClr val="tx1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971600" y="5589240"/>
            <a:ext cx="3096344" cy="954107"/>
          </a:xfrm>
          <a:prstGeom prst="rect">
            <a:avLst/>
          </a:prstGeom>
          <a:solidFill>
            <a:schemeClr val="tx2">
              <a:alpha val="34000"/>
            </a:schemeClr>
          </a:solidFill>
          <a:ln w="25400">
            <a:solidFill>
              <a:schemeClr val="lt1">
                <a:hueOff val="0"/>
                <a:satOff val="0"/>
                <a:lumOff val="0"/>
              </a:schemeClr>
            </a:solidFill>
          </a:ln>
          <a:effectLst/>
        </p:spPr>
        <p:txBody>
          <a:bodyPr wrap="square" rtlCol="0">
            <a:spAutoFit/>
          </a:bodyPr>
          <a:lstStyle/>
          <a:p>
            <a:r>
              <a:rPr lang="fr-FR" sz="1400" i="1" dirty="0"/>
              <a:t>Julia dans le cloître du monastère de San </a:t>
            </a:r>
            <a:r>
              <a:rPr lang="fr-FR" sz="1400" i="1" dirty="0" err="1" smtClean="0"/>
              <a:t>Benet</a:t>
            </a:r>
            <a:r>
              <a:rPr lang="fr-FR" sz="1400" i="1" dirty="0" smtClean="0"/>
              <a:t>, </a:t>
            </a:r>
            <a:r>
              <a:rPr lang="fr-FR" sz="1400" dirty="0" err="1" smtClean="0"/>
              <a:t>Ramón</a:t>
            </a:r>
            <a:r>
              <a:rPr lang="fr-FR" sz="1400" dirty="0" smtClean="0"/>
              <a:t> </a:t>
            </a:r>
            <a:r>
              <a:rPr lang="fr-FR" sz="1400" dirty="0"/>
              <a:t>Casas i </a:t>
            </a:r>
            <a:r>
              <a:rPr lang="fr-FR" sz="1400" dirty="0" err="1"/>
              <a:t>Carbó</a:t>
            </a:r>
            <a:endParaRPr lang="fr-FR" sz="1400" dirty="0"/>
          </a:p>
          <a:p>
            <a:r>
              <a:rPr lang="fr-FR" sz="1400" dirty="0" smtClean="0"/>
              <a:t>huile </a:t>
            </a:r>
            <a:r>
              <a:rPr lang="fr-FR" sz="1400" dirty="0"/>
              <a:t>sur toile, 1925</a:t>
            </a:r>
          </a:p>
          <a:p>
            <a:r>
              <a:rPr lang="fr-FR" sz="1400" dirty="0" smtClean="0"/>
              <a:t>collection </a:t>
            </a:r>
            <a:r>
              <a:rPr lang="fr-FR" sz="1400" dirty="0"/>
              <a:t>privée</a:t>
            </a:r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628800"/>
            <a:ext cx="3096795" cy="3870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3130" y="1677830"/>
            <a:ext cx="3933566" cy="1895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4553130" y="3717032"/>
            <a:ext cx="3933566" cy="461665"/>
          </a:xfrm>
          <a:prstGeom prst="rect">
            <a:avLst/>
          </a:prstGeom>
          <a:solidFill>
            <a:schemeClr val="tx2">
              <a:alpha val="34000"/>
            </a:schemeClr>
          </a:solidFill>
          <a:ln w="25400">
            <a:solidFill>
              <a:schemeClr val="lt1">
                <a:hueOff val="0"/>
                <a:satOff val="0"/>
                <a:lumOff val="0"/>
              </a:schemeClr>
            </a:solidFill>
          </a:ln>
          <a:effectLst/>
        </p:spPr>
        <p:txBody>
          <a:bodyPr wrap="square" rtlCol="0">
            <a:spAutoFit/>
          </a:bodyPr>
          <a:lstStyle/>
          <a:p>
            <a:r>
              <a:rPr lang="fr-FR" sz="1200" i="1" dirty="0" smtClean="0"/>
              <a:t>La Vierge au chancelier Rolin, </a:t>
            </a:r>
            <a:r>
              <a:rPr lang="fr-FR" sz="1200" dirty="0" smtClean="0"/>
              <a:t>Jan VAN EYCK, vers 1435</a:t>
            </a:r>
          </a:p>
          <a:p>
            <a:r>
              <a:rPr lang="fr-FR" sz="1200" dirty="0" smtClean="0"/>
              <a:t>Musée du Louvre</a:t>
            </a:r>
            <a:endParaRPr lang="fr-FR" sz="1200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99EE4-C250-407F-A11F-8E4C44D679F2}" type="slidenum">
              <a:rPr lang="fr-FR" smtClean="0"/>
              <a:t>39</a:t>
            </a:fld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4553130" y="6021288"/>
            <a:ext cx="3933566" cy="523220"/>
          </a:xfrm>
          <a:prstGeom prst="rect">
            <a:avLst/>
          </a:prstGeom>
          <a:noFill/>
          <a:ln w="25400">
            <a:noFill/>
          </a:ln>
          <a:effectLst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cf. Stefano </a:t>
            </a:r>
            <a:r>
              <a:rPr lang="fr-FR" sz="1400" dirty="0" err="1" smtClean="0"/>
              <a:t>Zuffi</a:t>
            </a:r>
            <a:r>
              <a:rPr lang="fr-FR" sz="1400" dirty="0" smtClean="0"/>
              <a:t>, </a:t>
            </a:r>
            <a:r>
              <a:rPr lang="fr-FR" sz="1400" i="1" dirty="0" smtClean="0"/>
              <a:t>Le Nouveau testament, Repères iconographiques</a:t>
            </a:r>
            <a:r>
              <a:rPr lang="fr-FR" sz="1400" dirty="0" smtClean="0"/>
              <a:t>, Paris, éd, Hazan, 2003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3290623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200"/>
              </a:spcAft>
            </a:pPr>
            <a:r>
              <a:rPr lang="fr-FR" dirty="0" smtClean="0"/>
              <a:t>Contextualisation</a:t>
            </a:r>
          </a:p>
          <a:p>
            <a:pPr>
              <a:spcAft>
                <a:spcPts val="1200"/>
              </a:spcAft>
            </a:pPr>
            <a:r>
              <a:rPr lang="fr-FR" dirty="0" smtClean="0"/>
              <a:t>Traductions picturales de la sécularisation</a:t>
            </a:r>
          </a:p>
          <a:p>
            <a:pPr>
              <a:spcAft>
                <a:spcPts val="1200"/>
              </a:spcAft>
            </a:pPr>
            <a:r>
              <a:rPr lang="fr-FR" dirty="0" smtClean="0"/>
              <a:t>Un sacré (sur)vivant</a:t>
            </a:r>
          </a:p>
          <a:p>
            <a:pPr>
              <a:spcAft>
                <a:spcPts val="1200"/>
              </a:spcAft>
            </a:pPr>
            <a:r>
              <a:rPr lang="fr-FR" dirty="0" smtClean="0"/>
              <a:t>L’érosion du motif religieux</a:t>
            </a:r>
          </a:p>
          <a:p>
            <a:pPr>
              <a:spcAft>
                <a:spcPts val="1200"/>
              </a:spcAft>
            </a:pPr>
            <a:r>
              <a:rPr lang="fr-FR" dirty="0" smtClean="0"/>
              <a:t>Typologie du sacré moderne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99EE4-C250-407F-A11F-8E4C44D679F2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3162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2400" dirty="0" smtClean="0">
                <a:solidFill>
                  <a:schemeClr val="tx1"/>
                </a:solidFill>
              </a:rPr>
              <a:t>Introspection</a:t>
            </a:r>
            <a:endParaRPr lang="fr-FR" sz="2400" dirty="0">
              <a:solidFill>
                <a:schemeClr val="tx1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971600" y="5589240"/>
            <a:ext cx="3096344" cy="954107"/>
          </a:xfrm>
          <a:prstGeom prst="rect">
            <a:avLst/>
          </a:prstGeom>
          <a:solidFill>
            <a:schemeClr val="tx2">
              <a:alpha val="34000"/>
            </a:schemeClr>
          </a:solidFill>
          <a:ln w="25400">
            <a:solidFill>
              <a:schemeClr val="lt1">
                <a:hueOff val="0"/>
                <a:satOff val="0"/>
                <a:lumOff val="0"/>
              </a:schemeClr>
            </a:solidFill>
          </a:ln>
          <a:effectLst/>
        </p:spPr>
        <p:txBody>
          <a:bodyPr wrap="square" rtlCol="0">
            <a:spAutoFit/>
          </a:bodyPr>
          <a:lstStyle/>
          <a:p>
            <a:r>
              <a:rPr lang="fr-FR" sz="1400" i="1" dirty="0"/>
              <a:t>Julia dans le cloître du monastère de San </a:t>
            </a:r>
            <a:r>
              <a:rPr lang="fr-FR" sz="1400" i="1" dirty="0" err="1" smtClean="0"/>
              <a:t>Benet</a:t>
            </a:r>
            <a:r>
              <a:rPr lang="fr-FR" sz="1400" i="1" dirty="0" smtClean="0"/>
              <a:t>, </a:t>
            </a:r>
            <a:r>
              <a:rPr lang="fr-FR" sz="1400" dirty="0" err="1" smtClean="0"/>
              <a:t>Ramón</a:t>
            </a:r>
            <a:r>
              <a:rPr lang="fr-FR" sz="1400" dirty="0" smtClean="0"/>
              <a:t> </a:t>
            </a:r>
            <a:r>
              <a:rPr lang="fr-FR" sz="1400" dirty="0"/>
              <a:t>Casas i </a:t>
            </a:r>
            <a:r>
              <a:rPr lang="fr-FR" sz="1400" dirty="0" err="1"/>
              <a:t>Carbó</a:t>
            </a:r>
            <a:endParaRPr lang="fr-FR" sz="1400" dirty="0"/>
          </a:p>
          <a:p>
            <a:r>
              <a:rPr lang="fr-FR" sz="1400" dirty="0" smtClean="0"/>
              <a:t>huile </a:t>
            </a:r>
            <a:r>
              <a:rPr lang="fr-FR" sz="1400" dirty="0"/>
              <a:t>sur toile, 1925</a:t>
            </a:r>
          </a:p>
          <a:p>
            <a:r>
              <a:rPr lang="fr-FR" sz="1400" dirty="0" smtClean="0"/>
              <a:t>collection </a:t>
            </a:r>
            <a:r>
              <a:rPr lang="fr-FR" sz="1400" dirty="0"/>
              <a:t>privée</a:t>
            </a:r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628800"/>
            <a:ext cx="3096795" cy="3870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0745" y="1700809"/>
            <a:ext cx="1102760" cy="1583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4644008" y="3358153"/>
            <a:ext cx="4032448" cy="430887"/>
          </a:xfrm>
          <a:prstGeom prst="rect">
            <a:avLst/>
          </a:prstGeom>
          <a:solidFill>
            <a:schemeClr val="tx2">
              <a:alpha val="34000"/>
            </a:schemeClr>
          </a:solidFill>
          <a:ln w="25400">
            <a:solidFill>
              <a:schemeClr val="lt1">
                <a:hueOff val="0"/>
                <a:satOff val="0"/>
                <a:lumOff val="0"/>
              </a:schemeClr>
            </a:solidFill>
          </a:ln>
          <a:effectLst/>
        </p:spPr>
        <p:txBody>
          <a:bodyPr wrap="square" rtlCol="0">
            <a:spAutoFit/>
          </a:bodyPr>
          <a:lstStyle/>
          <a:p>
            <a:r>
              <a:rPr lang="fr-FR" sz="1100" dirty="0" smtClean="0"/>
              <a:t>détail </a:t>
            </a:r>
            <a:r>
              <a:rPr lang="fr-FR" sz="1100" i="1" dirty="0" smtClean="0"/>
              <a:t>La </a:t>
            </a:r>
            <a:r>
              <a:rPr lang="fr-FR" sz="1100" i="1" dirty="0" err="1" smtClean="0"/>
              <a:t>Inmaculada</a:t>
            </a:r>
            <a:r>
              <a:rPr lang="fr-FR" sz="1100" i="1" dirty="0" smtClean="0"/>
              <a:t> Concepción, </a:t>
            </a:r>
            <a:r>
              <a:rPr lang="fr-FR" sz="1100" dirty="0" smtClean="0"/>
              <a:t>Francisco de Zurbarán, 1661</a:t>
            </a:r>
          </a:p>
          <a:p>
            <a:r>
              <a:rPr lang="fr-FR" sz="1100" dirty="0" smtClean="0"/>
              <a:t>huile sur toile, 136,5 x 102,5, musée des beaux-arts de Budapest</a:t>
            </a:r>
            <a:endParaRPr lang="fr-FR" sz="1100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0745" y="4005064"/>
            <a:ext cx="1258973" cy="1814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4788024" y="5949280"/>
            <a:ext cx="4032448" cy="600164"/>
          </a:xfrm>
          <a:prstGeom prst="rect">
            <a:avLst/>
          </a:prstGeom>
          <a:solidFill>
            <a:schemeClr val="tx2">
              <a:alpha val="34000"/>
            </a:schemeClr>
          </a:solidFill>
          <a:ln w="25400">
            <a:solidFill>
              <a:schemeClr val="lt1">
                <a:hueOff val="0"/>
                <a:satOff val="0"/>
                <a:lumOff val="0"/>
              </a:schemeClr>
            </a:solidFill>
          </a:ln>
          <a:effectLst/>
        </p:spPr>
        <p:txBody>
          <a:bodyPr wrap="square" rtlCol="0">
            <a:spAutoFit/>
          </a:bodyPr>
          <a:lstStyle/>
          <a:p>
            <a:r>
              <a:rPr lang="fr-FR" sz="1100" dirty="0" smtClean="0"/>
              <a:t>détail </a:t>
            </a:r>
            <a:r>
              <a:rPr lang="fr-FR" sz="1100" i="1" dirty="0" err="1" smtClean="0"/>
              <a:t>Inmaculada</a:t>
            </a:r>
            <a:r>
              <a:rPr lang="fr-FR" sz="1100" i="1" dirty="0" smtClean="0"/>
              <a:t> Concepción </a:t>
            </a:r>
            <a:r>
              <a:rPr lang="fr-FR" sz="1100" i="1" dirty="0" err="1" smtClean="0"/>
              <a:t>del</a:t>
            </a:r>
            <a:r>
              <a:rPr lang="fr-FR" sz="1100" i="1" dirty="0" smtClean="0"/>
              <a:t> Escorial</a:t>
            </a:r>
            <a:r>
              <a:rPr lang="fr-FR" sz="1100" dirty="0" smtClean="0"/>
              <a:t>, Bartolomé </a:t>
            </a:r>
            <a:r>
              <a:rPr lang="fr-FR" sz="1100" dirty="0" err="1" smtClean="0"/>
              <a:t>Esteban</a:t>
            </a:r>
            <a:r>
              <a:rPr lang="fr-FR" sz="1100" dirty="0" smtClean="0"/>
              <a:t> Murillo, 1660-1665, huile sur toile, 206 x 144, musée du Prado, Madrid</a:t>
            </a:r>
            <a:endParaRPr lang="fr-FR" sz="1100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99EE4-C250-407F-A11F-8E4C44D679F2}" type="slidenum">
              <a:rPr lang="fr-FR" smtClean="0"/>
              <a:t>40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33849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2400" dirty="0" smtClean="0">
                <a:solidFill>
                  <a:schemeClr val="tx1"/>
                </a:solidFill>
              </a:rPr>
              <a:t>Introspection</a:t>
            </a:r>
            <a:endParaRPr lang="fr-FR" sz="2400" dirty="0">
              <a:solidFill>
                <a:schemeClr val="tx1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971600" y="5589240"/>
            <a:ext cx="3096344" cy="954107"/>
          </a:xfrm>
          <a:prstGeom prst="rect">
            <a:avLst/>
          </a:prstGeom>
          <a:solidFill>
            <a:schemeClr val="tx2">
              <a:alpha val="34000"/>
            </a:schemeClr>
          </a:solidFill>
          <a:ln w="25400">
            <a:solidFill>
              <a:schemeClr val="lt1">
                <a:hueOff val="0"/>
                <a:satOff val="0"/>
                <a:lumOff val="0"/>
              </a:schemeClr>
            </a:solidFill>
          </a:ln>
          <a:effectLst/>
        </p:spPr>
        <p:txBody>
          <a:bodyPr wrap="square" rtlCol="0">
            <a:spAutoFit/>
          </a:bodyPr>
          <a:lstStyle/>
          <a:p>
            <a:r>
              <a:rPr lang="fr-FR" sz="1400" i="1" dirty="0"/>
              <a:t>Julia dans le cloître du monastère de San </a:t>
            </a:r>
            <a:r>
              <a:rPr lang="fr-FR" sz="1400" i="1" dirty="0" err="1" smtClean="0"/>
              <a:t>Benet</a:t>
            </a:r>
            <a:r>
              <a:rPr lang="fr-FR" sz="1400" i="1" dirty="0" smtClean="0"/>
              <a:t>, </a:t>
            </a:r>
            <a:r>
              <a:rPr lang="fr-FR" sz="1400" dirty="0" err="1" smtClean="0"/>
              <a:t>Ramón</a:t>
            </a:r>
            <a:r>
              <a:rPr lang="fr-FR" sz="1400" dirty="0" smtClean="0"/>
              <a:t> </a:t>
            </a:r>
            <a:r>
              <a:rPr lang="fr-FR" sz="1400" dirty="0"/>
              <a:t>Casas i </a:t>
            </a:r>
            <a:r>
              <a:rPr lang="fr-FR" sz="1400" dirty="0" err="1"/>
              <a:t>Carbó</a:t>
            </a:r>
            <a:endParaRPr lang="fr-FR" sz="1400" dirty="0"/>
          </a:p>
          <a:p>
            <a:r>
              <a:rPr lang="fr-FR" sz="1400" dirty="0" smtClean="0"/>
              <a:t>huile </a:t>
            </a:r>
            <a:r>
              <a:rPr lang="fr-FR" sz="1400" dirty="0"/>
              <a:t>sur toile, 1925</a:t>
            </a:r>
          </a:p>
          <a:p>
            <a:r>
              <a:rPr lang="fr-FR" sz="1400" dirty="0" smtClean="0"/>
              <a:t>collection </a:t>
            </a:r>
            <a:r>
              <a:rPr lang="fr-FR" sz="1400" dirty="0"/>
              <a:t>privée</a:t>
            </a:r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628800"/>
            <a:ext cx="3096795" cy="3870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5564" y="1700809"/>
            <a:ext cx="3030825" cy="115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4871" y="3284984"/>
            <a:ext cx="3099966" cy="1493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8887" y="5013176"/>
            <a:ext cx="1049337" cy="1506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8423" y="4942691"/>
            <a:ext cx="1095920" cy="1577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99EE4-C250-407F-A11F-8E4C44D679F2}" type="slidenum">
              <a:rPr lang="fr-FR" smtClean="0"/>
              <a:t>41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88914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L’érosion du </a:t>
            </a:r>
            <a:r>
              <a:rPr lang="fr-FR" dirty="0"/>
              <a:t>motif </a:t>
            </a:r>
            <a:r>
              <a:rPr lang="fr-FR" dirty="0" smtClean="0"/>
              <a:t>religieux</a:t>
            </a:r>
          </a:p>
          <a:p>
            <a:pPr lvl="1"/>
            <a:r>
              <a:rPr lang="fr-FR" dirty="0" smtClean="0"/>
              <a:t>La quête d’une nouvelle spiritualité</a:t>
            </a:r>
          </a:p>
          <a:p>
            <a:pPr lvl="1"/>
            <a:r>
              <a:rPr lang="fr-FR" dirty="0" smtClean="0"/>
              <a:t>La dilution du sacré</a:t>
            </a:r>
            <a:endParaRPr lang="fr-FR" dirty="0"/>
          </a:p>
          <a:p>
            <a:pPr lvl="3"/>
            <a:r>
              <a:rPr lang="fr-FR" dirty="0" smtClean="0"/>
              <a:t>En amont</a:t>
            </a:r>
          </a:p>
          <a:p>
            <a:pPr marL="822960" lvl="3" indent="0">
              <a:buNone/>
            </a:pPr>
            <a:endParaRPr lang="fr-FR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99EE4-C250-407F-A11F-8E4C44D679F2}" type="slidenum">
              <a:rPr lang="fr-FR" smtClean="0"/>
              <a:t>42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44489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2400" dirty="0" smtClean="0">
                <a:solidFill>
                  <a:schemeClr val="tx1"/>
                </a:solidFill>
              </a:rPr>
              <a:t>Dilution en amont : un sacré de sources multiples </a:t>
            </a:r>
            <a:endParaRPr lang="fr-FR" sz="2400" dirty="0">
              <a:solidFill>
                <a:schemeClr val="tx1"/>
              </a:solidFill>
            </a:endParaRPr>
          </a:p>
        </p:txBody>
      </p:sp>
      <p:sp>
        <p:nvSpPr>
          <p:cNvPr id="7" name="Espace réservé du texte 6"/>
          <p:cNvSpPr>
            <a:spLocks noGrp="1"/>
          </p:cNvSpPr>
          <p:nvPr>
            <p:ph type="body" idx="1"/>
          </p:nvPr>
        </p:nvSpPr>
        <p:spPr>
          <a:xfrm>
            <a:off x="457200" y="1700807"/>
            <a:ext cx="4040188" cy="474067"/>
          </a:xfrm>
        </p:spPr>
        <p:txBody>
          <a:bodyPr/>
          <a:lstStyle/>
          <a:p>
            <a:pPr algn="ctr"/>
            <a:r>
              <a:rPr lang="fr-FR" cap="none" dirty="0" smtClean="0"/>
              <a:t>L’Antiquité</a:t>
            </a:r>
            <a:r>
              <a:rPr lang="fr-FR" dirty="0" smtClean="0"/>
              <a:t>	</a:t>
            </a:r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pPr algn="ctr"/>
            <a:r>
              <a:rPr lang="fr-FR" cap="none" dirty="0" smtClean="0"/>
              <a:t>La littérature</a:t>
            </a:r>
            <a:endParaRPr lang="fr-FR" cap="none" dirty="0"/>
          </a:p>
        </p:txBody>
      </p:sp>
      <p:sp>
        <p:nvSpPr>
          <p:cNvPr id="5" name="ZoneTexte 4"/>
          <p:cNvSpPr txBox="1"/>
          <p:nvPr/>
        </p:nvSpPr>
        <p:spPr>
          <a:xfrm>
            <a:off x="611560" y="3934217"/>
            <a:ext cx="3744416" cy="430887"/>
          </a:xfrm>
          <a:prstGeom prst="rect">
            <a:avLst/>
          </a:prstGeom>
          <a:solidFill>
            <a:schemeClr val="tx2">
              <a:alpha val="34000"/>
            </a:schemeClr>
          </a:solidFill>
          <a:ln w="25400">
            <a:solidFill>
              <a:schemeClr val="lt1">
                <a:hueOff val="0"/>
                <a:satOff val="0"/>
                <a:lumOff val="0"/>
              </a:schemeClr>
            </a:solidFill>
          </a:ln>
          <a:effectLst/>
        </p:spPr>
        <p:txBody>
          <a:bodyPr wrap="square" rtlCol="0">
            <a:spAutoFit/>
          </a:bodyPr>
          <a:lstStyle/>
          <a:p>
            <a:r>
              <a:rPr lang="es-ES_tradnl" sz="1100" i="1" dirty="0"/>
              <a:t>La barca de Caronte, </a:t>
            </a:r>
            <a:r>
              <a:rPr lang="es-ES_tradnl" sz="1100" dirty="0"/>
              <a:t>José </a:t>
            </a:r>
            <a:r>
              <a:rPr lang="es-ES_tradnl" sz="1100" dirty="0" err="1" smtClean="0"/>
              <a:t>Benlliure</a:t>
            </a:r>
            <a:r>
              <a:rPr lang="es-ES_tradnl" sz="1100" dirty="0" smtClean="0"/>
              <a:t>, </a:t>
            </a:r>
            <a:r>
              <a:rPr lang="fr-FR" sz="1100" dirty="0" smtClean="0"/>
              <a:t>1919</a:t>
            </a:r>
            <a:r>
              <a:rPr lang="fr-FR" sz="1100" dirty="0"/>
              <a:t>, huile sur toile, 103 x </a:t>
            </a:r>
            <a:r>
              <a:rPr lang="fr-FR" sz="1100" dirty="0" smtClean="0"/>
              <a:t>176, musée </a:t>
            </a:r>
            <a:r>
              <a:rPr lang="fr-FR" sz="1100" dirty="0"/>
              <a:t>des beaux-arts, Valence, Espagne</a:t>
            </a:r>
          </a:p>
        </p:txBody>
      </p:sp>
      <p:pic>
        <p:nvPicPr>
          <p:cNvPr id="20483" name="Picture 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276871"/>
            <a:ext cx="2737614" cy="1596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4509120"/>
            <a:ext cx="2073276" cy="1690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ZoneTexte 10"/>
          <p:cNvSpPr txBox="1"/>
          <p:nvPr/>
        </p:nvSpPr>
        <p:spPr>
          <a:xfrm>
            <a:off x="683568" y="6263734"/>
            <a:ext cx="3744416" cy="261610"/>
          </a:xfrm>
          <a:prstGeom prst="rect">
            <a:avLst/>
          </a:prstGeom>
          <a:solidFill>
            <a:schemeClr val="tx2">
              <a:alpha val="34000"/>
            </a:schemeClr>
          </a:solidFill>
          <a:ln w="25400">
            <a:solidFill>
              <a:schemeClr val="lt1">
                <a:hueOff val="0"/>
                <a:satOff val="0"/>
                <a:lumOff val="0"/>
              </a:schemeClr>
            </a:solidFill>
          </a:ln>
          <a:effectLst/>
        </p:spPr>
        <p:txBody>
          <a:bodyPr wrap="square" rtlCol="0">
            <a:spAutoFit/>
          </a:bodyPr>
          <a:lstStyle/>
          <a:p>
            <a:r>
              <a:rPr lang="fr-FR" sz="1100" i="1" dirty="0" err="1"/>
              <a:t>Ninfa</a:t>
            </a:r>
            <a:r>
              <a:rPr lang="fr-FR" sz="1100" i="1" dirty="0"/>
              <a:t>, </a:t>
            </a:r>
            <a:r>
              <a:rPr lang="fr-FR" sz="1100" dirty="0"/>
              <a:t>Alexandre de </a:t>
            </a:r>
            <a:r>
              <a:rPr lang="fr-FR" sz="1100" dirty="0" err="1" smtClean="0"/>
              <a:t>Riquer</a:t>
            </a:r>
            <a:r>
              <a:rPr lang="fr-FR" sz="1100" dirty="0" smtClean="0"/>
              <a:t>, huile </a:t>
            </a:r>
            <a:r>
              <a:rPr lang="fr-FR" sz="1100" dirty="0"/>
              <a:t>sur toile</a:t>
            </a:r>
          </a:p>
        </p:txBody>
      </p:sp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1952" y="2247284"/>
            <a:ext cx="2335992" cy="1541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ZoneTexte 11"/>
          <p:cNvSpPr txBox="1"/>
          <p:nvPr/>
        </p:nvSpPr>
        <p:spPr>
          <a:xfrm>
            <a:off x="4788024" y="3959478"/>
            <a:ext cx="4032448" cy="261610"/>
          </a:xfrm>
          <a:prstGeom prst="rect">
            <a:avLst/>
          </a:prstGeom>
          <a:solidFill>
            <a:schemeClr val="tx2">
              <a:alpha val="34000"/>
            </a:schemeClr>
          </a:solidFill>
          <a:ln w="25400">
            <a:solidFill>
              <a:schemeClr val="lt1">
                <a:hueOff val="0"/>
                <a:satOff val="0"/>
                <a:lumOff val="0"/>
              </a:schemeClr>
            </a:solidFill>
          </a:ln>
          <a:effectLst/>
        </p:spPr>
        <p:txBody>
          <a:bodyPr wrap="square" rtlCol="0">
            <a:spAutoFit/>
          </a:bodyPr>
          <a:lstStyle/>
          <a:p>
            <a:r>
              <a:rPr lang="fr-FR" sz="1100" i="1" dirty="0" smtClean="0"/>
              <a:t>El </a:t>
            </a:r>
            <a:r>
              <a:rPr lang="fr-FR" sz="1100" i="1" dirty="0" err="1" smtClean="0"/>
              <a:t>Quijote</a:t>
            </a:r>
            <a:r>
              <a:rPr lang="fr-FR" sz="1100" dirty="0" smtClean="0"/>
              <a:t>, José Jiménez Aranda, huile sur toile, 29,5 x 42,5</a:t>
            </a:r>
            <a:endParaRPr lang="fr-FR" sz="1100" dirty="0"/>
          </a:p>
        </p:txBody>
      </p:sp>
      <p:sp>
        <p:nvSpPr>
          <p:cNvPr id="13" name="Espace réservé du numéro de diapositive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99EE4-C250-407F-A11F-8E4C44D679F2}" type="slidenum">
              <a:rPr lang="fr-FR" smtClean="0"/>
              <a:t>43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82115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L’érosion du </a:t>
            </a:r>
            <a:r>
              <a:rPr lang="fr-FR" dirty="0"/>
              <a:t>motif </a:t>
            </a:r>
            <a:r>
              <a:rPr lang="fr-FR" dirty="0" smtClean="0"/>
              <a:t>religieux</a:t>
            </a:r>
          </a:p>
          <a:p>
            <a:pPr lvl="1"/>
            <a:r>
              <a:rPr lang="fr-FR" dirty="0" smtClean="0"/>
              <a:t>La quête d’une nouvelle spiritualité</a:t>
            </a:r>
          </a:p>
          <a:p>
            <a:pPr lvl="1"/>
            <a:r>
              <a:rPr lang="fr-FR" dirty="0" smtClean="0"/>
              <a:t>La dilution du sacré</a:t>
            </a:r>
            <a:endParaRPr lang="fr-FR" dirty="0"/>
          </a:p>
          <a:p>
            <a:pPr lvl="3"/>
            <a:r>
              <a:rPr lang="fr-FR" dirty="0" smtClean="0"/>
              <a:t>En amont</a:t>
            </a:r>
          </a:p>
          <a:p>
            <a:pPr lvl="3"/>
            <a:r>
              <a:rPr lang="fr-FR" dirty="0" smtClean="0"/>
              <a:t>En aval </a:t>
            </a:r>
          </a:p>
          <a:p>
            <a:pPr marL="822960" lvl="3" indent="0">
              <a:buNone/>
            </a:pPr>
            <a:endParaRPr lang="fr-FR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99EE4-C250-407F-A11F-8E4C44D679F2}" type="slidenum">
              <a:rPr lang="fr-FR" smtClean="0"/>
              <a:t>44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12852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2400" dirty="0" smtClean="0">
                <a:solidFill>
                  <a:schemeClr val="tx1"/>
                </a:solidFill>
              </a:rPr>
              <a:t>Dilution en aval : la nation, nouvel objet sacré</a:t>
            </a:r>
            <a:endParaRPr lang="fr-FR" sz="2400" dirty="0">
              <a:solidFill>
                <a:schemeClr val="tx1"/>
              </a:solidFill>
            </a:endParaRPr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556792"/>
            <a:ext cx="2805506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073" y="1556792"/>
            <a:ext cx="2835315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971600" y="5301208"/>
            <a:ext cx="3096344" cy="954107"/>
          </a:xfrm>
          <a:prstGeom prst="rect">
            <a:avLst/>
          </a:prstGeom>
          <a:solidFill>
            <a:schemeClr val="tx2">
              <a:alpha val="34000"/>
            </a:schemeClr>
          </a:solidFill>
          <a:ln w="25400">
            <a:solidFill>
              <a:schemeClr val="lt1">
                <a:hueOff val="0"/>
                <a:satOff val="0"/>
                <a:lumOff val="0"/>
              </a:schemeClr>
            </a:solidFill>
          </a:ln>
          <a:effectLst/>
        </p:spPr>
        <p:txBody>
          <a:bodyPr wrap="square" rtlCol="0">
            <a:spAutoFit/>
          </a:bodyPr>
          <a:lstStyle/>
          <a:p>
            <a:r>
              <a:rPr lang="es-ES_tradnl" sz="1400" i="1" dirty="0"/>
              <a:t>Santiago en Clavijo</a:t>
            </a:r>
            <a:r>
              <a:rPr lang="es-ES_tradnl" sz="1400" dirty="0"/>
              <a:t>, </a:t>
            </a:r>
            <a:endParaRPr lang="es-ES_tradnl" sz="1400" dirty="0" smtClean="0"/>
          </a:p>
          <a:p>
            <a:r>
              <a:rPr lang="es-ES_tradnl" sz="1400" dirty="0" smtClean="0"/>
              <a:t>Manuel </a:t>
            </a:r>
            <a:r>
              <a:rPr lang="es-ES_tradnl" sz="1400" dirty="0"/>
              <a:t>Angel </a:t>
            </a:r>
            <a:r>
              <a:rPr lang="es-ES_tradnl" sz="1400" dirty="0" err="1"/>
              <a:t>Alvarez</a:t>
            </a:r>
            <a:r>
              <a:rPr lang="es-ES_tradnl" sz="1400" dirty="0"/>
              <a:t>,</a:t>
            </a:r>
            <a:endParaRPr lang="fr-FR" sz="1400" dirty="0"/>
          </a:p>
          <a:p>
            <a:r>
              <a:rPr lang="fr-FR" sz="1400" dirty="0" smtClean="0"/>
              <a:t>1897</a:t>
            </a:r>
            <a:r>
              <a:rPr lang="fr-FR" sz="1400" dirty="0"/>
              <a:t>, grisaille sur carton, 39,5 x 31,7</a:t>
            </a:r>
          </a:p>
          <a:p>
            <a:r>
              <a:rPr lang="fr-FR" sz="1400" dirty="0"/>
              <a:t>musée de Pontevedra, </a:t>
            </a:r>
            <a:r>
              <a:rPr lang="fr-FR" sz="1400" dirty="0" smtClean="0"/>
              <a:t>Espagne</a:t>
            </a:r>
            <a:endParaRPr lang="fr-FR" sz="1400" dirty="0"/>
          </a:p>
        </p:txBody>
      </p:sp>
      <p:sp>
        <p:nvSpPr>
          <p:cNvPr id="7" name="ZoneTexte 6"/>
          <p:cNvSpPr txBox="1"/>
          <p:nvPr/>
        </p:nvSpPr>
        <p:spPr>
          <a:xfrm>
            <a:off x="4716016" y="5299446"/>
            <a:ext cx="3384376" cy="954107"/>
          </a:xfrm>
          <a:prstGeom prst="rect">
            <a:avLst/>
          </a:prstGeom>
          <a:solidFill>
            <a:schemeClr val="tx2">
              <a:alpha val="34000"/>
            </a:schemeClr>
          </a:solidFill>
          <a:ln w="25400">
            <a:solidFill>
              <a:schemeClr val="lt1">
                <a:hueOff val="0"/>
                <a:satOff val="0"/>
                <a:lumOff val="0"/>
              </a:schemeClr>
            </a:solidFill>
          </a:ln>
          <a:effectLst/>
        </p:spPr>
        <p:txBody>
          <a:bodyPr wrap="square" rtlCol="0">
            <a:spAutoFit/>
          </a:bodyPr>
          <a:lstStyle/>
          <a:p>
            <a:r>
              <a:rPr lang="en-US" sz="1400" i="1" dirty="0"/>
              <a:t>Santiago </a:t>
            </a:r>
            <a:r>
              <a:rPr lang="en-US" sz="1400" i="1" dirty="0" err="1"/>
              <a:t>Apóstol</a:t>
            </a:r>
            <a:r>
              <a:rPr lang="en-US" sz="1400" dirty="0"/>
              <a:t>, </a:t>
            </a:r>
            <a:r>
              <a:rPr lang="en-US" sz="1400" dirty="0" err="1"/>
              <a:t>Josep</a:t>
            </a:r>
            <a:r>
              <a:rPr lang="en-US" sz="1400" dirty="0"/>
              <a:t> </a:t>
            </a:r>
            <a:r>
              <a:rPr lang="en-US" sz="1400" dirty="0" err="1"/>
              <a:t>Cusachs</a:t>
            </a:r>
            <a:r>
              <a:rPr lang="en-US" sz="1400" dirty="0"/>
              <a:t> i </a:t>
            </a:r>
            <a:r>
              <a:rPr lang="en-US" sz="1400" dirty="0" err="1"/>
              <a:t>Cusachs</a:t>
            </a:r>
            <a:r>
              <a:rPr lang="en-US" sz="1400" dirty="0"/>
              <a:t> </a:t>
            </a:r>
            <a:endParaRPr lang="fr-FR" sz="1400" dirty="0"/>
          </a:p>
          <a:p>
            <a:r>
              <a:rPr lang="fr-FR" sz="1400" dirty="0"/>
              <a:t>1898, huile sur toile, 150 x 119 </a:t>
            </a:r>
          </a:p>
          <a:p>
            <a:r>
              <a:rPr lang="fr-FR" sz="1400" dirty="0"/>
              <a:t>Académie de cavalerie de Valladolid, Espagne</a:t>
            </a: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99EE4-C250-407F-A11F-8E4C44D679F2}" type="slidenum">
              <a:rPr lang="fr-FR" smtClean="0"/>
              <a:t>45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67562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L’érosion du </a:t>
            </a:r>
            <a:r>
              <a:rPr lang="fr-FR" dirty="0"/>
              <a:t>motif </a:t>
            </a:r>
            <a:r>
              <a:rPr lang="fr-FR" dirty="0" smtClean="0"/>
              <a:t>religieux</a:t>
            </a:r>
          </a:p>
          <a:p>
            <a:pPr lvl="1"/>
            <a:r>
              <a:rPr lang="fr-FR" dirty="0" smtClean="0"/>
              <a:t>La quête d’une nouvelle spiritualité</a:t>
            </a:r>
          </a:p>
          <a:p>
            <a:pPr lvl="1"/>
            <a:r>
              <a:rPr lang="fr-FR" dirty="0" smtClean="0"/>
              <a:t>La dilution du sacré</a:t>
            </a:r>
          </a:p>
          <a:p>
            <a:pPr lvl="1"/>
            <a:r>
              <a:rPr lang="fr-FR" dirty="0" smtClean="0"/>
              <a:t>L’</a:t>
            </a:r>
            <a:r>
              <a:rPr lang="fr-FR" dirty="0" err="1" smtClean="0"/>
              <a:t>intralecture</a:t>
            </a:r>
            <a:endParaRPr lang="fr-FR" dirty="0" smtClean="0"/>
          </a:p>
          <a:p>
            <a:pPr marL="411480" lvl="1" indent="0">
              <a:buNone/>
            </a:pPr>
            <a:endParaRPr lang="fr-FR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99EE4-C250-407F-A11F-8E4C44D679F2}" type="slidenum">
              <a:rPr lang="fr-FR" smtClean="0"/>
              <a:t>46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92878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2400" dirty="0" err="1" smtClean="0">
                <a:solidFill>
                  <a:schemeClr val="tx1"/>
                </a:solidFill>
              </a:rPr>
              <a:t>Intralecture</a:t>
            </a:r>
            <a:r>
              <a:rPr lang="fr-FR" sz="2400" dirty="0" smtClean="0">
                <a:solidFill>
                  <a:schemeClr val="tx1"/>
                </a:solidFill>
              </a:rPr>
              <a:t> </a:t>
            </a:r>
            <a:endParaRPr lang="fr-FR" sz="2400" dirty="0">
              <a:solidFill>
                <a:schemeClr val="tx1"/>
              </a:solidFill>
            </a:endParaRPr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84784"/>
            <a:ext cx="5555694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611560" y="5877272"/>
            <a:ext cx="3960440" cy="738664"/>
          </a:xfrm>
          <a:prstGeom prst="rect">
            <a:avLst/>
          </a:prstGeom>
          <a:solidFill>
            <a:schemeClr val="tx2">
              <a:alpha val="34000"/>
            </a:schemeClr>
          </a:solidFill>
          <a:ln w="25400">
            <a:solidFill>
              <a:schemeClr val="lt1">
                <a:hueOff val="0"/>
                <a:satOff val="0"/>
                <a:lumOff val="0"/>
              </a:schemeClr>
            </a:solidFill>
          </a:ln>
          <a:effectLst/>
        </p:spPr>
        <p:txBody>
          <a:bodyPr wrap="square" rtlCol="0">
            <a:spAutoFit/>
          </a:bodyPr>
          <a:lstStyle/>
          <a:p>
            <a:r>
              <a:rPr lang="es-ES_tradnl" sz="1400" i="1" dirty="0"/>
              <a:t>Y aún dicen que el pescado es caro, </a:t>
            </a:r>
            <a:r>
              <a:rPr lang="es-ES_tradnl" sz="1400" dirty="0"/>
              <a:t>Joaquín Sorolla</a:t>
            </a:r>
            <a:endParaRPr lang="fr-FR" sz="1400" dirty="0"/>
          </a:p>
          <a:p>
            <a:r>
              <a:rPr lang="fr-FR" sz="1400" dirty="0"/>
              <a:t>1894, huile sur toile, 153 x 204</a:t>
            </a:r>
          </a:p>
          <a:p>
            <a:r>
              <a:rPr lang="fr-FR" sz="1400" dirty="0"/>
              <a:t>musée du Prado, Madrid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99EE4-C250-407F-A11F-8E4C44D679F2}" type="slidenum">
              <a:rPr lang="fr-FR" smtClean="0"/>
              <a:t>47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77718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2400" dirty="0" err="1" smtClean="0">
                <a:solidFill>
                  <a:schemeClr val="tx1"/>
                </a:solidFill>
              </a:rPr>
              <a:t>Intralecture</a:t>
            </a:r>
            <a:r>
              <a:rPr lang="fr-FR" sz="2400" dirty="0" smtClean="0">
                <a:solidFill>
                  <a:schemeClr val="tx1"/>
                </a:solidFill>
              </a:rPr>
              <a:t> </a:t>
            </a:r>
            <a:endParaRPr lang="fr-FR" sz="2400" dirty="0">
              <a:solidFill>
                <a:schemeClr val="tx1"/>
              </a:solidFill>
            </a:endParaRPr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5898" y="1556792"/>
            <a:ext cx="3745430" cy="2864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583918" y="4581128"/>
            <a:ext cx="2835954" cy="1384995"/>
          </a:xfrm>
          <a:prstGeom prst="rect">
            <a:avLst/>
          </a:prstGeom>
          <a:solidFill>
            <a:schemeClr val="tx2">
              <a:alpha val="34000"/>
            </a:schemeClr>
          </a:solidFill>
          <a:ln w="25400">
            <a:solidFill>
              <a:schemeClr val="lt1">
                <a:hueOff val="0"/>
                <a:satOff val="0"/>
                <a:lumOff val="0"/>
              </a:schemeClr>
            </a:solidFill>
          </a:ln>
          <a:effectLst/>
        </p:spPr>
        <p:txBody>
          <a:bodyPr wrap="square" rtlCol="0">
            <a:spAutoFit/>
          </a:bodyPr>
          <a:lstStyle/>
          <a:p>
            <a:r>
              <a:rPr lang="es-ES_tradnl" sz="1400" i="1" dirty="0"/>
              <a:t>Y aún dicen que el pescado es caro</a:t>
            </a:r>
            <a:r>
              <a:rPr lang="es-ES_tradnl" sz="1400" i="1" dirty="0" smtClean="0"/>
              <a:t>,</a:t>
            </a:r>
          </a:p>
          <a:p>
            <a:r>
              <a:rPr lang="es-ES_tradnl" sz="1400" dirty="0" smtClean="0"/>
              <a:t>Joaquín </a:t>
            </a:r>
            <a:r>
              <a:rPr lang="es-ES_tradnl" sz="1400" dirty="0"/>
              <a:t>Sorolla</a:t>
            </a:r>
            <a:endParaRPr lang="fr-FR" sz="1400" dirty="0"/>
          </a:p>
          <a:p>
            <a:r>
              <a:rPr lang="fr-FR" sz="1400" dirty="0" smtClean="0"/>
              <a:t>1894</a:t>
            </a:r>
          </a:p>
          <a:p>
            <a:r>
              <a:rPr lang="fr-FR" sz="1400" dirty="0" smtClean="0"/>
              <a:t>huile </a:t>
            </a:r>
            <a:r>
              <a:rPr lang="fr-FR" sz="1400" dirty="0"/>
              <a:t>sur </a:t>
            </a:r>
            <a:r>
              <a:rPr lang="fr-FR" sz="1400" dirty="0" smtClean="0"/>
              <a:t>toile</a:t>
            </a:r>
          </a:p>
          <a:p>
            <a:r>
              <a:rPr lang="fr-FR" sz="1400" dirty="0" smtClean="0"/>
              <a:t>153 </a:t>
            </a:r>
            <a:r>
              <a:rPr lang="fr-FR" sz="1400" dirty="0"/>
              <a:t>x 204</a:t>
            </a:r>
          </a:p>
          <a:p>
            <a:r>
              <a:rPr lang="fr-FR" sz="1400" dirty="0"/>
              <a:t>musée du Prado, Madrid</a:t>
            </a:r>
          </a:p>
        </p:txBody>
      </p:sp>
      <p:pic>
        <p:nvPicPr>
          <p:cNvPr id="23554" name="Picture 2" descr="F:\imPEINTRES\AAheritages\carducci_bartolome_el_descendimiento_lienzo_263x181_prado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556792"/>
            <a:ext cx="2207669" cy="3511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5436096" y="5157192"/>
            <a:ext cx="2232248" cy="1169551"/>
          </a:xfrm>
          <a:prstGeom prst="rect">
            <a:avLst/>
          </a:prstGeom>
          <a:solidFill>
            <a:schemeClr val="tx2">
              <a:alpha val="34000"/>
            </a:schemeClr>
          </a:solidFill>
          <a:ln w="25400">
            <a:solidFill>
              <a:schemeClr val="lt1">
                <a:hueOff val="0"/>
                <a:satOff val="0"/>
                <a:lumOff val="0"/>
              </a:schemeClr>
            </a:solidFill>
          </a:ln>
          <a:effectLst/>
        </p:spPr>
        <p:txBody>
          <a:bodyPr wrap="square" rtlCol="0">
            <a:spAutoFit/>
          </a:bodyPr>
          <a:lstStyle/>
          <a:p>
            <a:r>
              <a:rPr lang="fr-FR" sz="1400" i="1" dirty="0" smtClean="0"/>
              <a:t>El </a:t>
            </a:r>
            <a:r>
              <a:rPr lang="fr-FR" sz="1400" i="1" dirty="0" err="1" smtClean="0"/>
              <a:t>Descendimiento</a:t>
            </a:r>
            <a:r>
              <a:rPr lang="fr-FR" sz="1400" dirty="0" smtClean="0"/>
              <a:t>, </a:t>
            </a:r>
          </a:p>
          <a:p>
            <a:r>
              <a:rPr lang="fr-FR" sz="1400" dirty="0" smtClean="0"/>
              <a:t>Bartolomé </a:t>
            </a:r>
            <a:r>
              <a:rPr lang="fr-FR" sz="1400" dirty="0" err="1" smtClean="0"/>
              <a:t>Carducho</a:t>
            </a:r>
            <a:endParaRPr lang="fr-FR" sz="1400" dirty="0" smtClean="0"/>
          </a:p>
          <a:p>
            <a:r>
              <a:rPr lang="fr-FR" sz="1400" dirty="0" smtClean="0"/>
              <a:t>1595</a:t>
            </a:r>
          </a:p>
          <a:p>
            <a:r>
              <a:rPr lang="fr-FR" sz="1400" dirty="0"/>
              <a:t>h</a:t>
            </a:r>
            <a:r>
              <a:rPr lang="fr-FR" sz="1400" dirty="0" smtClean="0"/>
              <a:t>uile sur toile, 263 x 181</a:t>
            </a:r>
          </a:p>
          <a:p>
            <a:r>
              <a:rPr lang="fr-FR" sz="1400" dirty="0" smtClean="0"/>
              <a:t>musée du Prado, Madrid</a:t>
            </a:r>
            <a:endParaRPr lang="fr-FR" sz="1400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99EE4-C250-407F-A11F-8E4C44D679F2}" type="slidenum">
              <a:rPr lang="fr-FR" smtClean="0"/>
              <a:t>48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53623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2400" dirty="0" err="1" smtClean="0">
                <a:solidFill>
                  <a:schemeClr val="tx1"/>
                </a:solidFill>
              </a:rPr>
              <a:t>Intralecture</a:t>
            </a:r>
            <a:r>
              <a:rPr lang="fr-FR" sz="2400" dirty="0" smtClean="0">
                <a:solidFill>
                  <a:schemeClr val="tx1"/>
                </a:solidFill>
              </a:rPr>
              <a:t> </a:t>
            </a:r>
            <a:endParaRPr lang="fr-FR" sz="2400" dirty="0">
              <a:solidFill>
                <a:schemeClr val="tx1"/>
              </a:solidFill>
            </a:endParaRPr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5898" y="1556792"/>
            <a:ext cx="3745430" cy="2864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583918" y="4581128"/>
            <a:ext cx="2835954" cy="1384995"/>
          </a:xfrm>
          <a:prstGeom prst="rect">
            <a:avLst/>
          </a:prstGeom>
          <a:solidFill>
            <a:schemeClr val="tx2">
              <a:alpha val="34000"/>
            </a:schemeClr>
          </a:solidFill>
          <a:ln w="25400">
            <a:solidFill>
              <a:schemeClr val="lt1">
                <a:hueOff val="0"/>
                <a:satOff val="0"/>
                <a:lumOff val="0"/>
              </a:schemeClr>
            </a:solidFill>
          </a:ln>
          <a:effectLst/>
        </p:spPr>
        <p:txBody>
          <a:bodyPr wrap="square" rtlCol="0">
            <a:spAutoFit/>
          </a:bodyPr>
          <a:lstStyle/>
          <a:p>
            <a:r>
              <a:rPr lang="es-ES_tradnl" sz="1400" i="1" dirty="0"/>
              <a:t>Y aún dicen que el pescado es caro</a:t>
            </a:r>
            <a:r>
              <a:rPr lang="es-ES_tradnl" sz="1400" i="1" dirty="0" smtClean="0"/>
              <a:t>,</a:t>
            </a:r>
          </a:p>
          <a:p>
            <a:r>
              <a:rPr lang="es-ES_tradnl" sz="1400" dirty="0" smtClean="0"/>
              <a:t>Joaquín </a:t>
            </a:r>
            <a:r>
              <a:rPr lang="es-ES_tradnl" sz="1400" dirty="0"/>
              <a:t>Sorolla</a:t>
            </a:r>
            <a:endParaRPr lang="fr-FR" sz="1400" dirty="0"/>
          </a:p>
          <a:p>
            <a:r>
              <a:rPr lang="fr-FR" sz="1400" dirty="0" smtClean="0"/>
              <a:t>1894</a:t>
            </a:r>
          </a:p>
          <a:p>
            <a:r>
              <a:rPr lang="fr-FR" sz="1400" dirty="0" smtClean="0"/>
              <a:t>huile </a:t>
            </a:r>
            <a:r>
              <a:rPr lang="fr-FR" sz="1400" dirty="0"/>
              <a:t>sur </a:t>
            </a:r>
            <a:r>
              <a:rPr lang="fr-FR" sz="1400" dirty="0" smtClean="0"/>
              <a:t>toile</a:t>
            </a:r>
          </a:p>
          <a:p>
            <a:r>
              <a:rPr lang="fr-FR" sz="1400" dirty="0" smtClean="0"/>
              <a:t>153 </a:t>
            </a:r>
            <a:r>
              <a:rPr lang="fr-FR" sz="1400" dirty="0"/>
              <a:t>x 204</a:t>
            </a:r>
          </a:p>
          <a:p>
            <a:r>
              <a:rPr lang="fr-FR" sz="1400" dirty="0"/>
              <a:t>musée du Prado, Madrid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5148064" y="4149080"/>
            <a:ext cx="2160240" cy="1169551"/>
          </a:xfrm>
          <a:prstGeom prst="rect">
            <a:avLst/>
          </a:prstGeom>
          <a:solidFill>
            <a:schemeClr val="tx2">
              <a:alpha val="34000"/>
            </a:schemeClr>
          </a:solidFill>
          <a:ln w="25400">
            <a:solidFill>
              <a:schemeClr val="lt1">
                <a:hueOff val="0"/>
                <a:satOff val="0"/>
                <a:lumOff val="0"/>
              </a:schemeClr>
            </a:solidFill>
          </a:ln>
          <a:effectLst/>
        </p:spPr>
        <p:txBody>
          <a:bodyPr wrap="square" rtlCol="0">
            <a:spAutoFit/>
          </a:bodyPr>
          <a:lstStyle/>
          <a:p>
            <a:r>
              <a:rPr lang="fr-FR" sz="1400" dirty="0"/>
              <a:t>d</a:t>
            </a:r>
            <a:r>
              <a:rPr lang="fr-FR" sz="1400" dirty="0" smtClean="0"/>
              <a:t>étail</a:t>
            </a:r>
            <a:r>
              <a:rPr lang="fr-FR" sz="1400" i="1" dirty="0" smtClean="0"/>
              <a:t> El </a:t>
            </a:r>
            <a:r>
              <a:rPr lang="fr-FR" sz="1400" i="1" dirty="0" err="1" smtClean="0"/>
              <a:t>Descendimiento</a:t>
            </a:r>
            <a:r>
              <a:rPr lang="fr-FR" sz="1400" dirty="0" smtClean="0"/>
              <a:t>, </a:t>
            </a:r>
          </a:p>
          <a:p>
            <a:r>
              <a:rPr lang="fr-FR" sz="1400" dirty="0" smtClean="0"/>
              <a:t>Bartolomé </a:t>
            </a:r>
            <a:r>
              <a:rPr lang="fr-FR" sz="1400" dirty="0" err="1" smtClean="0"/>
              <a:t>Carducho</a:t>
            </a:r>
            <a:endParaRPr lang="fr-FR" sz="1400" dirty="0" smtClean="0"/>
          </a:p>
          <a:p>
            <a:r>
              <a:rPr lang="fr-FR" sz="1400" dirty="0" smtClean="0"/>
              <a:t>1595</a:t>
            </a:r>
          </a:p>
          <a:p>
            <a:r>
              <a:rPr lang="fr-FR" sz="1400" dirty="0"/>
              <a:t>h</a:t>
            </a:r>
            <a:r>
              <a:rPr lang="fr-FR" sz="1400" dirty="0" smtClean="0"/>
              <a:t>uile sur toile, 263 x 181</a:t>
            </a:r>
          </a:p>
          <a:p>
            <a:r>
              <a:rPr lang="fr-FR" sz="1400" dirty="0" smtClean="0"/>
              <a:t>musée du Prado, Madrid</a:t>
            </a:r>
            <a:endParaRPr lang="fr-FR" sz="1400" dirty="0"/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844824"/>
            <a:ext cx="2946963" cy="2152438"/>
          </a:xfrm>
        </p:spPr>
      </p:pic>
      <p:sp>
        <p:nvSpPr>
          <p:cNvPr id="7" name="Triangle isocèle 6"/>
          <p:cNvSpPr/>
          <p:nvPr/>
        </p:nvSpPr>
        <p:spPr>
          <a:xfrm rot="10076936">
            <a:off x="2463038" y="2469905"/>
            <a:ext cx="1296144" cy="1296144"/>
          </a:xfrm>
          <a:prstGeom prst="triangle">
            <a:avLst/>
          </a:prstGeom>
          <a:solidFill>
            <a:schemeClr val="accent2">
              <a:alpha val="35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/>
          <p:cNvSpPr/>
          <p:nvPr/>
        </p:nvSpPr>
        <p:spPr>
          <a:xfrm>
            <a:off x="359532" y="2420888"/>
            <a:ext cx="792088" cy="769097"/>
          </a:xfrm>
          <a:prstGeom prst="ellipse">
            <a:avLst/>
          </a:prstGeom>
          <a:solidFill>
            <a:schemeClr val="accent2">
              <a:alpha val="35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9" name="Ellipse 8"/>
          <p:cNvSpPr/>
          <p:nvPr/>
        </p:nvSpPr>
        <p:spPr>
          <a:xfrm>
            <a:off x="827584" y="1510817"/>
            <a:ext cx="864096" cy="864096"/>
          </a:xfrm>
          <a:prstGeom prst="ellipse">
            <a:avLst/>
          </a:prstGeom>
          <a:solidFill>
            <a:schemeClr val="accent2">
              <a:alpha val="35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11" name="Plus 10"/>
          <p:cNvSpPr/>
          <p:nvPr/>
        </p:nvSpPr>
        <p:spPr>
          <a:xfrm rot="2124598">
            <a:off x="2751069" y="1961600"/>
            <a:ext cx="720080" cy="2155648"/>
          </a:xfrm>
          <a:prstGeom prst="mathPlus">
            <a:avLst/>
          </a:prstGeom>
          <a:solidFill>
            <a:schemeClr val="accent3">
              <a:alpha val="35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99EE4-C250-407F-A11F-8E4C44D679F2}" type="slidenum">
              <a:rPr lang="fr-FR" smtClean="0"/>
              <a:t>49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46143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200"/>
              </a:spcAft>
            </a:pPr>
            <a:r>
              <a:rPr lang="fr-FR" dirty="0" smtClean="0"/>
              <a:t>Traductions picturales de la sécularisation</a:t>
            </a:r>
          </a:p>
          <a:p>
            <a:pPr lvl="1">
              <a:spcAft>
                <a:spcPts val="1200"/>
              </a:spcAft>
            </a:pPr>
            <a:r>
              <a:rPr lang="fr-FR" dirty="0" smtClean="0"/>
              <a:t>Conséquences</a:t>
            </a:r>
          </a:p>
          <a:p>
            <a:pPr lvl="2">
              <a:spcAft>
                <a:spcPts val="1200"/>
              </a:spcAft>
            </a:pPr>
            <a:r>
              <a:rPr lang="fr-FR" dirty="0" smtClean="0"/>
              <a:t>Quantitatives</a:t>
            </a:r>
          </a:p>
          <a:p>
            <a:pPr lvl="4"/>
            <a:r>
              <a:rPr lang="fr-FR" dirty="0" smtClean="0"/>
              <a:t>« </a:t>
            </a:r>
            <a:r>
              <a:rPr lang="fr-FR" i="1" dirty="0" smtClean="0"/>
              <a:t>La </a:t>
            </a:r>
            <a:r>
              <a:rPr lang="fr-FR" i="1" dirty="0" err="1" smtClean="0"/>
              <a:t>crisis</a:t>
            </a:r>
            <a:r>
              <a:rPr lang="fr-FR" i="1" dirty="0" smtClean="0"/>
              <a:t> de la </a:t>
            </a:r>
            <a:r>
              <a:rPr lang="fr-FR" i="1" dirty="0" err="1" smtClean="0"/>
              <a:t>pintura</a:t>
            </a:r>
            <a:r>
              <a:rPr lang="fr-FR" i="1" dirty="0" smtClean="0"/>
              <a:t> </a:t>
            </a:r>
            <a:r>
              <a:rPr lang="fr-FR" i="1" dirty="0" err="1" smtClean="0"/>
              <a:t>religiosa</a:t>
            </a:r>
            <a:r>
              <a:rPr lang="fr-FR" i="1" dirty="0" smtClean="0"/>
              <a:t> en la España </a:t>
            </a:r>
            <a:r>
              <a:rPr lang="fr-FR" i="1" dirty="0" err="1" smtClean="0"/>
              <a:t>del</a:t>
            </a:r>
            <a:r>
              <a:rPr lang="fr-FR" i="1" dirty="0" smtClean="0"/>
              <a:t> </a:t>
            </a:r>
            <a:r>
              <a:rPr lang="fr-FR" i="1" dirty="0" err="1" smtClean="0"/>
              <a:t>siglo</a:t>
            </a:r>
            <a:r>
              <a:rPr lang="fr-FR" i="1" dirty="0" smtClean="0"/>
              <a:t> XIX</a:t>
            </a:r>
            <a:r>
              <a:rPr lang="fr-FR" dirty="0" smtClean="0"/>
              <a:t> »,</a:t>
            </a:r>
          </a:p>
          <a:p>
            <a:pPr marL="1005840" lvl="4" indent="0">
              <a:spcAft>
                <a:spcPts val="1200"/>
              </a:spcAft>
              <a:buNone/>
            </a:pPr>
            <a:r>
              <a:rPr lang="fr-FR" dirty="0" smtClean="0"/>
              <a:t>José </a:t>
            </a:r>
            <a:r>
              <a:rPr lang="fr-FR" dirty="0" err="1" smtClean="0"/>
              <a:t>Álvarez</a:t>
            </a:r>
            <a:r>
              <a:rPr lang="fr-FR" dirty="0" smtClean="0"/>
              <a:t> </a:t>
            </a:r>
            <a:r>
              <a:rPr lang="fr-FR" dirty="0" err="1" smtClean="0"/>
              <a:t>Lopera</a:t>
            </a:r>
            <a:endParaRPr lang="fr-FR" dirty="0" smtClean="0"/>
          </a:p>
          <a:p>
            <a:pPr lvl="2">
              <a:spcAft>
                <a:spcPts val="1200"/>
              </a:spcAft>
            </a:pPr>
            <a:r>
              <a:rPr lang="fr-FR" dirty="0"/>
              <a:t>Q</a:t>
            </a:r>
            <a:r>
              <a:rPr lang="fr-FR" dirty="0" smtClean="0"/>
              <a:t>ualitatives</a:t>
            </a:r>
          </a:p>
          <a:p>
            <a:pPr lvl="1">
              <a:spcAft>
                <a:spcPts val="1200"/>
              </a:spcAft>
            </a:pPr>
            <a:r>
              <a:rPr lang="fr-FR" dirty="0" smtClean="0"/>
              <a:t>Une traduction originale: le style saint sulpicien</a:t>
            </a:r>
          </a:p>
          <a:p>
            <a:pPr marL="0" indent="0">
              <a:buNone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99EE4-C250-407F-A11F-8E4C44D679F2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5096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2400" dirty="0" err="1" smtClean="0">
                <a:solidFill>
                  <a:schemeClr val="tx1"/>
                </a:solidFill>
              </a:rPr>
              <a:t>Intralecture</a:t>
            </a:r>
            <a:r>
              <a:rPr lang="fr-FR" sz="2400" dirty="0" smtClean="0">
                <a:solidFill>
                  <a:schemeClr val="tx1"/>
                </a:solidFill>
              </a:rPr>
              <a:t> </a:t>
            </a:r>
            <a:endParaRPr lang="fr-FR" sz="2400" dirty="0">
              <a:solidFill>
                <a:schemeClr val="tx1"/>
              </a:solidFill>
            </a:endParaRPr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84784"/>
            <a:ext cx="5555694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611560" y="5877272"/>
            <a:ext cx="3960440" cy="738664"/>
          </a:xfrm>
          <a:prstGeom prst="rect">
            <a:avLst/>
          </a:prstGeom>
          <a:solidFill>
            <a:schemeClr val="tx2">
              <a:alpha val="34000"/>
            </a:schemeClr>
          </a:solidFill>
          <a:ln w="25400">
            <a:solidFill>
              <a:schemeClr val="lt1">
                <a:hueOff val="0"/>
                <a:satOff val="0"/>
                <a:lumOff val="0"/>
              </a:schemeClr>
            </a:solidFill>
          </a:ln>
          <a:effectLst/>
        </p:spPr>
        <p:txBody>
          <a:bodyPr wrap="square" rtlCol="0">
            <a:spAutoFit/>
          </a:bodyPr>
          <a:lstStyle/>
          <a:p>
            <a:r>
              <a:rPr lang="es-ES_tradnl" sz="1400" i="1" dirty="0"/>
              <a:t>Y aún dicen que el pescado es caro, </a:t>
            </a:r>
            <a:r>
              <a:rPr lang="es-ES_tradnl" sz="1400" dirty="0"/>
              <a:t>Joaquín Sorolla</a:t>
            </a:r>
            <a:endParaRPr lang="fr-FR" sz="1400" dirty="0"/>
          </a:p>
          <a:p>
            <a:r>
              <a:rPr lang="fr-FR" sz="1400" dirty="0"/>
              <a:t>1894, huile sur toile, 153 x 204</a:t>
            </a:r>
          </a:p>
          <a:p>
            <a:r>
              <a:rPr lang="fr-FR" sz="1400" dirty="0"/>
              <a:t>musée du Prado, Madrid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99EE4-C250-407F-A11F-8E4C44D679F2}" type="slidenum">
              <a:rPr lang="fr-FR" smtClean="0"/>
              <a:t>50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79852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L’érosion du </a:t>
            </a:r>
            <a:r>
              <a:rPr lang="fr-FR" dirty="0"/>
              <a:t>motif </a:t>
            </a:r>
            <a:r>
              <a:rPr lang="fr-FR" dirty="0" smtClean="0"/>
              <a:t>religieux</a:t>
            </a:r>
          </a:p>
          <a:p>
            <a:pPr lvl="1"/>
            <a:r>
              <a:rPr lang="fr-FR" dirty="0" smtClean="0"/>
              <a:t>La quête d’une nouvelle spiritualité</a:t>
            </a:r>
          </a:p>
          <a:p>
            <a:pPr lvl="1"/>
            <a:r>
              <a:rPr lang="fr-FR" dirty="0" smtClean="0"/>
              <a:t>La dilution du sacré</a:t>
            </a:r>
          </a:p>
          <a:p>
            <a:pPr lvl="1"/>
            <a:r>
              <a:rPr lang="fr-FR" dirty="0" smtClean="0"/>
              <a:t>L’</a:t>
            </a:r>
            <a:r>
              <a:rPr lang="fr-FR" dirty="0" err="1" smtClean="0"/>
              <a:t>intralecture</a:t>
            </a:r>
            <a:endParaRPr lang="fr-FR" dirty="0" smtClean="0"/>
          </a:p>
          <a:p>
            <a:pPr lvl="1"/>
            <a:r>
              <a:rPr lang="fr-FR" dirty="0" smtClean="0"/>
              <a:t>La transgression </a:t>
            </a:r>
          </a:p>
          <a:p>
            <a:pPr lvl="1"/>
            <a:endParaRPr lang="fr-FR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99EE4-C250-407F-A11F-8E4C44D679F2}" type="slidenum">
              <a:rPr lang="fr-FR" smtClean="0"/>
              <a:t>51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4253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2400" dirty="0" smtClean="0">
                <a:solidFill>
                  <a:schemeClr val="tx1"/>
                </a:solidFill>
              </a:rPr>
              <a:t>Transgression</a:t>
            </a:r>
            <a:endParaRPr lang="fr-FR" sz="2400" dirty="0">
              <a:solidFill>
                <a:schemeClr val="tx1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611560" y="5733256"/>
            <a:ext cx="2952328" cy="738664"/>
          </a:xfrm>
          <a:prstGeom prst="rect">
            <a:avLst/>
          </a:prstGeom>
          <a:solidFill>
            <a:schemeClr val="tx2">
              <a:alpha val="34000"/>
            </a:schemeClr>
          </a:solidFill>
          <a:ln w="25400">
            <a:solidFill>
              <a:schemeClr val="lt1">
                <a:hueOff val="0"/>
                <a:satOff val="0"/>
                <a:lumOff val="0"/>
              </a:schemeClr>
            </a:solidFill>
          </a:ln>
          <a:effectLst/>
        </p:spPr>
        <p:txBody>
          <a:bodyPr wrap="square" rtlCol="0">
            <a:spAutoFit/>
          </a:bodyPr>
          <a:lstStyle/>
          <a:p>
            <a:r>
              <a:rPr lang="fr-FR" sz="1400" i="1" dirty="0"/>
              <a:t>L’Annonciation, </a:t>
            </a:r>
            <a:r>
              <a:rPr lang="fr-FR" sz="1400" dirty="0"/>
              <a:t>Alexandre de </a:t>
            </a:r>
            <a:r>
              <a:rPr lang="fr-FR" sz="1400" dirty="0" err="1"/>
              <a:t>Riquer</a:t>
            </a:r>
            <a:endParaRPr lang="fr-FR" sz="1400" dirty="0"/>
          </a:p>
          <a:p>
            <a:r>
              <a:rPr lang="fr-FR" sz="1400" dirty="0" smtClean="0"/>
              <a:t>1893</a:t>
            </a:r>
            <a:r>
              <a:rPr lang="fr-FR" sz="1400" dirty="0"/>
              <a:t>, huile sur toile, 78 x 137,5</a:t>
            </a:r>
          </a:p>
          <a:p>
            <a:r>
              <a:rPr lang="fr-FR" sz="1400" dirty="0"/>
              <a:t>collection particulière </a:t>
            </a:r>
            <a:r>
              <a:rPr lang="fr-FR" sz="1400" dirty="0" err="1"/>
              <a:t>Calaf</a:t>
            </a:r>
            <a:endParaRPr lang="fr-FR" sz="1400" dirty="0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556792"/>
            <a:ext cx="7128792" cy="4095867"/>
          </a:xfrm>
        </p:spPr>
      </p:pic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99EE4-C250-407F-A11F-8E4C44D679F2}" type="slidenum">
              <a:rPr lang="fr-FR" smtClean="0"/>
              <a:t>52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05105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2400" dirty="0" smtClean="0">
                <a:solidFill>
                  <a:schemeClr val="tx1"/>
                </a:solidFill>
              </a:rPr>
              <a:t>Transgression: comparaison</a:t>
            </a:r>
            <a:endParaRPr lang="fr-FR" sz="2400" dirty="0">
              <a:solidFill>
                <a:schemeClr val="tx1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4139952" y="2852383"/>
            <a:ext cx="2952328" cy="738664"/>
          </a:xfrm>
          <a:prstGeom prst="rect">
            <a:avLst/>
          </a:prstGeom>
          <a:solidFill>
            <a:schemeClr val="tx2">
              <a:alpha val="34000"/>
            </a:schemeClr>
          </a:solidFill>
          <a:ln w="25400">
            <a:solidFill>
              <a:schemeClr val="lt1">
                <a:hueOff val="0"/>
                <a:satOff val="0"/>
                <a:lumOff val="0"/>
              </a:schemeClr>
            </a:solidFill>
          </a:ln>
          <a:effectLst/>
        </p:spPr>
        <p:txBody>
          <a:bodyPr wrap="square" rtlCol="0">
            <a:spAutoFit/>
          </a:bodyPr>
          <a:lstStyle/>
          <a:p>
            <a:r>
              <a:rPr lang="fr-FR" sz="1400" i="1" dirty="0"/>
              <a:t>L’Annonciation, </a:t>
            </a:r>
            <a:r>
              <a:rPr lang="fr-FR" sz="1400" dirty="0"/>
              <a:t>Alexandre de </a:t>
            </a:r>
            <a:r>
              <a:rPr lang="fr-FR" sz="1400" dirty="0" err="1"/>
              <a:t>Riquer</a:t>
            </a:r>
            <a:endParaRPr lang="fr-FR" sz="1400" dirty="0"/>
          </a:p>
          <a:p>
            <a:r>
              <a:rPr lang="fr-FR" sz="1400" dirty="0"/>
              <a:t> 1893, huile sur toile, 78 x 137,5</a:t>
            </a:r>
          </a:p>
          <a:p>
            <a:r>
              <a:rPr lang="fr-FR" sz="1400" dirty="0"/>
              <a:t>collection particulière </a:t>
            </a:r>
            <a:r>
              <a:rPr lang="fr-FR" sz="1400" dirty="0" err="1"/>
              <a:t>Calaf</a:t>
            </a:r>
            <a:endParaRPr lang="fr-FR" sz="1400" dirty="0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144" y="1628800"/>
            <a:ext cx="3509207" cy="2016224"/>
          </a:xfr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005064"/>
            <a:ext cx="3563888" cy="2488039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4103440" y="5714672"/>
            <a:ext cx="3276872" cy="738664"/>
          </a:xfrm>
          <a:prstGeom prst="rect">
            <a:avLst/>
          </a:prstGeom>
          <a:solidFill>
            <a:schemeClr val="tx2">
              <a:alpha val="34000"/>
            </a:schemeClr>
          </a:solidFill>
          <a:ln w="25400">
            <a:solidFill>
              <a:schemeClr val="lt1">
                <a:hueOff val="0"/>
                <a:satOff val="0"/>
                <a:lumOff val="0"/>
              </a:schemeClr>
            </a:solidFill>
          </a:ln>
          <a:effectLst/>
        </p:spPr>
        <p:txBody>
          <a:bodyPr wrap="square" rtlCol="0">
            <a:spAutoFit/>
          </a:bodyPr>
          <a:lstStyle/>
          <a:p>
            <a:r>
              <a:rPr lang="fr-FR" sz="1400" i="1" dirty="0" smtClean="0"/>
              <a:t>L’Annonciation, </a:t>
            </a:r>
            <a:r>
              <a:rPr lang="fr-FR" sz="1400" dirty="0" smtClean="0"/>
              <a:t>Fra Angelico</a:t>
            </a:r>
            <a:endParaRPr lang="fr-FR" sz="1400" i="1" dirty="0" smtClean="0"/>
          </a:p>
          <a:p>
            <a:r>
              <a:rPr lang="fr-FR" sz="1400" dirty="0" smtClean="0"/>
              <a:t>Vers 1450, 216 x 321</a:t>
            </a:r>
          </a:p>
          <a:p>
            <a:r>
              <a:rPr lang="fr-FR" sz="1400" dirty="0" smtClean="0"/>
              <a:t>fresque du couvent San Marco, Florencia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99EE4-C250-407F-A11F-8E4C44D679F2}" type="slidenum">
              <a:rPr lang="fr-FR" smtClean="0"/>
              <a:t>53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9693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2400" dirty="0" smtClean="0">
                <a:solidFill>
                  <a:schemeClr val="tx1"/>
                </a:solidFill>
              </a:rPr>
              <a:t>Transgression: similitudes (1/2)</a:t>
            </a:r>
            <a:endParaRPr lang="fr-FR" sz="2400" dirty="0">
              <a:solidFill>
                <a:schemeClr val="tx1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4139952" y="2852383"/>
            <a:ext cx="2952328" cy="738664"/>
          </a:xfrm>
          <a:prstGeom prst="rect">
            <a:avLst/>
          </a:prstGeom>
          <a:solidFill>
            <a:schemeClr val="tx2">
              <a:alpha val="34000"/>
            </a:schemeClr>
          </a:solidFill>
          <a:ln w="25400">
            <a:solidFill>
              <a:schemeClr val="lt1">
                <a:hueOff val="0"/>
                <a:satOff val="0"/>
                <a:lumOff val="0"/>
              </a:schemeClr>
            </a:solidFill>
          </a:ln>
          <a:effectLst/>
        </p:spPr>
        <p:txBody>
          <a:bodyPr wrap="square" rtlCol="0">
            <a:spAutoFit/>
          </a:bodyPr>
          <a:lstStyle/>
          <a:p>
            <a:r>
              <a:rPr lang="fr-FR" sz="1400" i="1" dirty="0"/>
              <a:t>L’Annonciation, </a:t>
            </a:r>
            <a:r>
              <a:rPr lang="fr-FR" sz="1400" dirty="0"/>
              <a:t>Alexandre de </a:t>
            </a:r>
            <a:r>
              <a:rPr lang="fr-FR" sz="1400" dirty="0" err="1"/>
              <a:t>Riquer</a:t>
            </a:r>
            <a:endParaRPr lang="fr-FR" sz="1400" dirty="0"/>
          </a:p>
          <a:p>
            <a:r>
              <a:rPr lang="fr-FR" sz="1400" dirty="0" smtClean="0"/>
              <a:t>1893</a:t>
            </a:r>
            <a:r>
              <a:rPr lang="fr-FR" sz="1400" dirty="0"/>
              <a:t>, huile sur toile, 78 x 137,5</a:t>
            </a:r>
          </a:p>
          <a:p>
            <a:r>
              <a:rPr lang="fr-FR" sz="1400" dirty="0"/>
              <a:t>collection particulière </a:t>
            </a:r>
            <a:r>
              <a:rPr lang="fr-FR" sz="1400" dirty="0" err="1"/>
              <a:t>Calaf</a:t>
            </a:r>
            <a:endParaRPr lang="fr-FR" sz="1400" dirty="0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144" y="1628800"/>
            <a:ext cx="3509207" cy="2016224"/>
          </a:xfr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005064"/>
            <a:ext cx="3563888" cy="2488039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4103440" y="5714672"/>
            <a:ext cx="3276872" cy="738664"/>
          </a:xfrm>
          <a:prstGeom prst="rect">
            <a:avLst/>
          </a:prstGeom>
          <a:solidFill>
            <a:schemeClr val="tx2">
              <a:alpha val="34000"/>
            </a:schemeClr>
          </a:solidFill>
          <a:ln w="25400">
            <a:solidFill>
              <a:schemeClr val="lt1">
                <a:hueOff val="0"/>
                <a:satOff val="0"/>
                <a:lumOff val="0"/>
              </a:schemeClr>
            </a:solidFill>
          </a:ln>
          <a:effectLst/>
        </p:spPr>
        <p:txBody>
          <a:bodyPr wrap="square" rtlCol="0">
            <a:spAutoFit/>
          </a:bodyPr>
          <a:lstStyle/>
          <a:p>
            <a:r>
              <a:rPr lang="fr-FR" sz="1400" i="1" dirty="0" smtClean="0"/>
              <a:t>L’Annonciation, </a:t>
            </a:r>
            <a:r>
              <a:rPr lang="fr-FR" sz="1400" dirty="0" smtClean="0"/>
              <a:t>Fra Angelico</a:t>
            </a:r>
            <a:endParaRPr lang="fr-FR" sz="1400" i="1" dirty="0" smtClean="0"/>
          </a:p>
          <a:p>
            <a:r>
              <a:rPr lang="fr-FR" sz="1400" dirty="0" smtClean="0"/>
              <a:t>vers </a:t>
            </a:r>
            <a:r>
              <a:rPr lang="fr-FR" sz="1400" dirty="0" smtClean="0"/>
              <a:t>1450, 216 x 321</a:t>
            </a:r>
          </a:p>
          <a:p>
            <a:r>
              <a:rPr lang="fr-FR" sz="1400" dirty="0" smtClean="0"/>
              <a:t>fresque du couvent San Marco, </a:t>
            </a:r>
            <a:r>
              <a:rPr lang="fr-FR" sz="1400" dirty="0" smtClean="0"/>
              <a:t>Florence</a:t>
            </a:r>
            <a:endParaRPr lang="fr-FR" dirty="0"/>
          </a:p>
        </p:txBody>
      </p:sp>
      <p:cxnSp>
        <p:nvCxnSpPr>
          <p:cNvPr id="8" name="Connecteur droit 7"/>
          <p:cNvCxnSpPr/>
          <p:nvPr/>
        </p:nvCxnSpPr>
        <p:spPr>
          <a:xfrm>
            <a:off x="2699792" y="1484784"/>
            <a:ext cx="0" cy="2232248"/>
          </a:xfrm>
          <a:prstGeom prst="line">
            <a:avLst/>
          </a:prstGeom>
          <a:ln w="28575">
            <a:solidFill>
              <a:schemeClr val="accent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/>
          <p:cNvCxnSpPr/>
          <p:nvPr/>
        </p:nvCxnSpPr>
        <p:spPr>
          <a:xfrm>
            <a:off x="2699792" y="3933056"/>
            <a:ext cx="0" cy="2736304"/>
          </a:xfrm>
          <a:prstGeom prst="line">
            <a:avLst/>
          </a:prstGeom>
          <a:ln w="28575">
            <a:solidFill>
              <a:schemeClr val="accent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à coins arrondis 10"/>
          <p:cNvSpPr/>
          <p:nvPr/>
        </p:nvSpPr>
        <p:spPr>
          <a:xfrm>
            <a:off x="683568" y="2060848"/>
            <a:ext cx="3024336" cy="360040"/>
          </a:xfrm>
          <a:prstGeom prst="roundRect">
            <a:avLst/>
          </a:prstGeom>
          <a:solidFill>
            <a:schemeClr val="accent2">
              <a:alpha val="35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12" name="Rectangle à coins arrondis 11"/>
          <p:cNvSpPr/>
          <p:nvPr/>
        </p:nvSpPr>
        <p:spPr>
          <a:xfrm>
            <a:off x="1259632" y="4797152"/>
            <a:ext cx="2448272" cy="360040"/>
          </a:xfrm>
          <a:prstGeom prst="roundRect">
            <a:avLst/>
          </a:prstGeom>
          <a:solidFill>
            <a:schemeClr val="accent2">
              <a:alpha val="35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cxnSp>
        <p:nvCxnSpPr>
          <p:cNvPr id="14" name="Connecteur droit avec flèche 13"/>
          <p:cNvCxnSpPr/>
          <p:nvPr/>
        </p:nvCxnSpPr>
        <p:spPr>
          <a:xfrm flipH="1">
            <a:off x="3419872" y="2708920"/>
            <a:ext cx="1080120" cy="0"/>
          </a:xfrm>
          <a:prstGeom prst="straightConnector1">
            <a:avLst/>
          </a:prstGeom>
          <a:ln w="28575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/>
          <p:nvPr/>
        </p:nvCxnSpPr>
        <p:spPr>
          <a:xfrm flipH="1">
            <a:off x="3203848" y="5373216"/>
            <a:ext cx="1296144" cy="0"/>
          </a:xfrm>
          <a:prstGeom prst="straightConnector1">
            <a:avLst/>
          </a:prstGeom>
          <a:ln w="28575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/>
          <p:cNvCxnSpPr/>
          <p:nvPr/>
        </p:nvCxnSpPr>
        <p:spPr>
          <a:xfrm flipH="1">
            <a:off x="3851920" y="2060848"/>
            <a:ext cx="648072" cy="0"/>
          </a:xfrm>
          <a:prstGeom prst="straightConnector1">
            <a:avLst/>
          </a:prstGeom>
          <a:ln w="28575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/>
          <p:cNvCxnSpPr/>
          <p:nvPr/>
        </p:nvCxnSpPr>
        <p:spPr>
          <a:xfrm>
            <a:off x="251520" y="4509120"/>
            <a:ext cx="432048" cy="0"/>
          </a:xfrm>
          <a:prstGeom prst="straightConnector1">
            <a:avLst/>
          </a:prstGeom>
          <a:ln w="28575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/>
          <p:cNvCxnSpPr/>
          <p:nvPr/>
        </p:nvCxnSpPr>
        <p:spPr>
          <a:xfrm flipV="1">
            <a:off x="251520" y="5949280"/>
            <a:ext cx="432048" cy="360040"/>
          </a:xfrm>
          <a:prstGeom prst="straightConnector1">
            <a:avLst/>
          </a:prstGeom>
          <a:ln w="28575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/>
          <p:cNvCxnSpPr/>
          <p:nvPr/>
        </p:nvCxnSpPr>
        <p:spPr>
          <a:xfrm flipV="1">
            <a:off x="1835696" y="3140968"/>
            <a:ext cx="576064" cy="576064"/>
          </a:xfrm>
          <a:prstGeom prst="straightConnector1">
            <a:avLst/>
          </a:prstGeom>
          <a:ln w="28575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Image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4005064"/>
            <a:ext cx="1504865" cy="1257883"/>
          </a:xfrm>
          <a:prstGeom prst="rect">
            <a:avLst/>
          </a:prstGeom>
        </p:spPr>
      </p:pic>
      <p:pic>
        <p:nvPicPr>
          <p:cNvPr id="27" name="Image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1629420"/>
            <a:ext cx="1460500" cy="1079500"/>
          </a:xfrm>
          <a:prstGeom prst="rect">
            <a:avLst/>
          </a:prstGeom>
        </p:spPr>
      </p:pic>
      <p:sp>
        <p:nvSpPr>
          <p:cNvPr id="28" name="Espace réservé du numéro de diapositive 2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99EE4-C250-407F-A11F-8E4C44D679F2}" type="slidenum">
              <a:rPr lang="fr-FR" smtClean="0"/>
              <a:t>54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23775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2400" dirty="0" smtClean="0">
                <a:solidFill>
                  <a:schemeClr val="tx1"/>
                </a:solidFill>
              </a:rPr>
              <a:t>Transgression: comparaison</a:t>
            </a:r>
            <a:endParaRPr lang="fr-FR" sz="2400" dirty="0">
              <a:solidFill>
                <a:schemeClr val="tx1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4139952" y="2852383"/>
            <a:ext cx="2952328" cy="738664"/>
          </a:xfrm>
          <a:prstGeom prst="rect">
            <a:avLst/>
          </a:prstGeom>
          <a:solidFill>
            <a:schemeClr val="tx2">
              <a:alpha val="34000"/>
            </a:schemeClr>
          </a:solidFill>
          <a:ln w="25400">
            <a:solidFill>
              <a:schemeClr val="lt1">
                <a:hueOff val="0"/>
                <a:satOff val="0"/>
                <a:lumOff val="0"/>
              </a:schemeClr>
            </a:solidFill>
          </a:ln>
          <a:effectLst/>
        </p:spPr>
        <p:txBody>
          <a:bodyPr wrap="square" rtlCol="0">
            <a:spAutoFit/>
          </a:bodyPr>
          <a:lstStyle/>
          <a:p>
            <a:r>
              <a:rPr lang="fr-FR" sz="1400" i="1" dirty="0"/>
              <a:t>L’Annonciation, </a:t>
            </a:r>
            <a:r>
              <a:rPr lang="fr-FR" sz="1400" dirty="0"/>
              <a:t>Alexandre de </a:t>
            </a:r>
            <a:r>
              <a:rPr lang="fr-FR" sz="1400" dirty="0" err="1"/>
              <a:t>Riquer</a:t>
            </a:r>
            <a:endParaRPr lang="fr-FR" sz="1400" dirty="0"/>
          </a:p>
          <a:p>
            <a:r>
              <a:rPr lang="fr-FR" sz="1400" dirty="0"/>
              <a:t> 1893, huile sur toile, 78 x 137,5</a:t>
            </a:r>
          </a:p>
          <a:p>
            <a:r>
              <a:rPr lang="fr-FR" sz="1400" dirty="0"/>
              <a:t>collection particulière </a:t>
            </a:r>
            <a:r>
              <a:rPr lang="fr-FR" sz="1400" dirty="0" err="1"/>
              <a:t>Calaf</a:t>
            </a:r>
            <a:endParaRPr lang="fr-FR" sz="1400" dirty="0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144" y="1628800"/>
            <a:ext cx="3509207" cy="2016224"/>
          </a:xfr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005064"/>
            <a:ext cx="3563888" cy="2488039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4103440" y="5714672"/>
            <a:ext cx="3276872" cy="738664"/>
          </a:xfrm>
          <a:prstGeom prst="rect">
            <a:avLst/>
          </a:prstGeom>
          <a:solidFill>
            <a:schemeClr val="tx2">
              <a:alpha val="34000"/>
            </a:schemeClr>
          </a:solidFill>
          <a:ln w="25400">
            <a:solidFill>
              <a:schemeClr val="lt1">
                <a:hueOff val="0"/>
                <a:satOff val="0"/>
                <a:lumOff val="0"/>
              </a:schemeClr>
            </a:solidFill>
          </a:ln>
          <a:effectLst/>
        </p:spPr>
        <p:txBody>
          <a:bodyPr wrap="square" rtlCol="0">
            <a:spAutoFit/>
          </a:bodyPr>
          <a:lstStyle/>
          <a:p>
            <a:r>
              <a:rPr lang="fr-FR" sz="1400" i="1" dirty="0" smtClean="0"/>
              <a:t>L’Annonciation, </a:t>
            </a:r>
            <a:r>
              <a:rPr lang="fr-FR" sz="1400" dirty="0" smtClean="0"/>
              <a:t>Fra Angelico</a:t>
            </a:r>
            <a:endParaRPr lang="fr-FR" sz="1400" i="1" dirty="0" smtClean="0"/>
          </a:p>
          <a:p>
            <a:r>
              <a:rPr lang="fr-FR" sz="1400" dirty="0"/>
              <a:t>v</a:t>
            </a:r>
            <a:r>
              <a:rPr lang="fr-FR" sz="1400" dirty="0" smtClean="0"/>
              <a:t>ers 1450, 216 x 321</a:t>
            </a:r>
          </a:p>
          <a:p>
            <a:r>
              <a:rPr lang="fr-FR" sz="1400" dirty="0" smtClean="0"/>
              <a:t>fresque du couvent San Marco, </a:t>
            </a:r>
            <a:r>
              <a:rPr lang="fr-FR" sz="1400" dirty="0" smtClean="0"/>
              <a:t>Florence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99EE4-C250-407F-A11F-8E4C44D679F2}" type="slidenum">
              <a:rPr lang="fr-FR" smtClean="0"/>
              <a:t>55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88058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2400" dirty="0" smtClean="0">
                <a:solidFill>
                  <a:schemeClr val="tx1"/>
                </a:solidFill>
              </a:rPr>
              <a:t>Transgression: licences artistiques (2/2)</a:t>
            </a:r>
            <a:endParaRPr lang="fr-FR" sz="2400" dirty="0">
              <a:solidFill>
                <a:schemeClr val="tx1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4139952" y="2852383"/>
            <a:ext cx="2952328" cy="738664"/>
          </a:xfrm>
          <a:prstGeom prst="rect">
            <a:avLst/>
          </a:prstGeom>
          <a:solidFill>
            <a:schemeClr val="tx2">
              <a:alpha val="34000"/>
            </a:schemeClr>
          </a:solidFill>
          <a:ln w="25400">
            <a:solidFill>
              <a:schemeClr val="lt1">
                <a:hueOff val="0"/>
                <a:satOff val="0"/>
                <a:lumOff val="0"/>
              </a:schemeClr>
            </a:solidFill>
          </a:ln>
          <a:effectLst/>
        </p:spPr>
        <p:txBody>
          <a:bodyPr wrap="square" rtlCol="0">
            <a:spAutoFit/>
          </a:bodyPr>
          <a:lstStyle/>
          <a:p>
            <a:r>
              <a:rPr lang="fr-FR" sz="1400" i="1" dirty="0"/>
              <a:t>L’Annonciation, </a:t>
            </a:r>
            <a:r>
              <a:rPr lang="fr-FR" sz="1400" dirty="0"/>
              <a:t>Alexandre de </a:t>
            </a:r>
            <a:r>
              <a:rPr lang="fr-FR" sz="1400" dirty="0" err="1"/>
              <a:t>Riquer</a:t>
            </a:r>
            <a:endParaRPr lang="fr-FR" sz="1400" dirty="0"/>
          </a:p>
          <a:p>
            <a:r>
              <a:rPr lang="fr-FR" sz="1400" dirty="0"/>
              <a:t> 1893, huile sur toile, 78 x 137,5</a:t>
            </a:r>
          </a:p>
          <a:p>
            <a:r>
              <a:rPr lang="fr-FR" sz="1400" dirty="0"/>
              <a:t>collection particulière </a:t>
            </a:r>
            <a:r>
              <a:rPr lang="fr-FR" sz="1400" dirty="0" err="1"/>
              <a:t>Calaf</a:t>
            </a:r>
            <a:endParaRPr lang="fr-FR" sz="1400" dirty="0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144" y="1628800"/>
            <a:ext cx="3509207" cy="2016224"/>
          </a:xfr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005064"/>
            <a:ext cx="3563888" cy="2488039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4103440" y="5714672"/>
            <a:ext cx="3276872" cy="738664"/>
          </a:xfrm>
          <a:prstGeom prst="rect">
            <a:avLst/>
          </a:prstGeom>
          <a:solidFill>
            <a:schemeClr val="tx2">
              <a:alpha val="34000"/>
            </a:schemeClr>
          </a:solidFill>
          <a:ln w="25400">
            <a:solidFill>
              <a:schemeClr val="lt1">
                <a:hueOff val="0"/>
                <a:satOff val="0"/>
                <a:lumOff val="0"/>
              </a:schemeClr>
            </a:solidFill>
          </a:ln>
          <a:effectLst/>
        </p:spPr>
        <p:txBody>
          <a:bodyPr wrap="square" rtlCol="0">
            <a:spAutoFit/>
          </a:bodyPr>
          <a:lstStyle/>
          <a:p>
            <a:r>
              <a:rPr lang="fr-FR" sz="1400" i="1" dirty="0"/>
              <a:t>L’Annonciation, </a:t>
            </a:r>
            <a:r>
              <a:rPr lang="fr-FR" sz="1400" dirty="0"/>
              <a:t>Fra Angelico</a:t>
            </a:r>
          </a:p>
          <a:p>
            <a:r>
              <a:rPr lang="fr-FR" sz="1400" dirty="0"/>
              <a:t>Vers 1450, 216 x 321</a:t>
            </a:r>
          </a:p>
          <a:p>
            <a:r>
              <a:rPr lang="fr-FR" sz="1400" dirty="0"/>
              <a:t>fresque du couvent San Marco, Florencia</a:t>
            </a:r>
          </a:p>
        </p:txBody>
      </p:sp>
      <p:sp>
        <p:nvSpPr>
          <p:cNvPr id="8" name="Flèche courbée vers la droite 7"/>
          <p:cNvSpPr/>
          <p:nvPr/>
        </p:nvSpPr>
        <p:spPr>
          <a:xfrm>
            <a:off x="1331640" y="2420888"/>
            <a:ext cx="1498018" cy="800827"/>
          </a:xfrm>
          <a:prstGeom prst="curvedRightArrow">
            <a:avLst/>
          </a:prstGeom>
          <a:solidFill>
            <a:schemeClr val="accent2">
              <a:alpha val="35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cxnSp>
        <p:nvCxnSpPr>
          <p:cNvPr id="10" name="Connecteur droit 9"/>
          <p:cNvCxnSpPr/>
          <p:nvPr/>
        </p:nvCxnSpPr>
        <p:spPr>
          <a:xfrm>
            <a:off x="2411760" y="4509120"/>
            <a:ext cx="0" cy="1728192"/>
          </a:xfrm>
          <a:prstGeom prst="line">
            <a:avLst/>
          </a:prstGeom>
          <a:ln w="666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llipse 10"/>
          <p:cNvSpPr/>
          <p:nvPr/>
        </p:nvSpPr>
        <p:spPr>
          <a:xfrm>
            <a:off x="746561" y="1772815"/>
            <a:ext cx="576064" cy="1448899"/>
          </a:xfrm>
          <a:prstGeom prst="ellipse">
            <a:avLst/>
          </a:prstGeom>
          <a:solidFill>
            <a:schemeClr val="accent2">
              <a:alpha val="35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12" name="Ellipse 11"/>
          <p:cNvSpPr/>
          <p:nvPr/>
        </p:nvSpPr>
        <p:spPr>
          <a:xfrm>
            <a:off x="1034593" y="6084004"/>
            <a:ext cx="1593191" cy="297324"/>
          </a:xfrm>
          <a:prstGeom prst="ellipse">
            <a:avLst/>
          </a:prstGeom>
          <a:solidFill>
            <a:schemeClr val="accent2">
              <a:alpha val="35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13" name="Espace réservé du numéro de diapositive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99EE4-C250-407F-A11F-8E4C44D679F2}" type="slidenum">
              <a:rPr lang="fr-FR" smtClean="0"/>
              <a:t>56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67466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2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2400" dirty="0" smtClean="0">
                <a:solidFill>
                  <a:schemeClr val="tx1"/>
                </a:solidFill>
              </a:rPr>
              <a:t>Transgression: licences artistiques (2/2)</a:t>
            </a:r>
            <a:endParaRPr lang="fr-FR" sz="2400" dirty="0">
              <a:solidFill>
                <a:schemeClr val="tx1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4139952" y="2852383"/>
            <a:ext cx="2952328" cy="738664"/>
          </a:xfrm>
          <a:prstGeom prst="rect">
            <a:avLst/>
          </a:prstGeom>
          <a:solidFill>
            <a:schemeClr val="tx2">
              <a:alpha val="34000"/>
            </a:schemeClr>
          </a:solidFill>
          <a:ln w="25400">
            <a:solidFill>
              <a:schemeClr val="lt1">
                <a:hueOff val="0"/>
                <a:satOff val="0"/>
                <a:lumOff val="0"/>
              </a:schemeClr>
            </a:solidFill>
          </a:ln>
          <a:effectLst/>
        </p:spPr>
        <p:txBody>
          <a:bodyPr wrap="square" rtlCol="0">
            <a:spAutoFit/>
          </a:bodyPr>
          <a:lstStyle/>
          <a:p>
            <a:r>
              <a:rPr lang="fr-FR" sz="1400" i="1" dirty="0"/>
              <a:t>L’Annonciation, </a:t>
            </a:r>
            <a:r>
              <a:rPr lang="fr-FR" sz="1400" dirty="0"/>
              <a:t>Alexandre de </a:t>
            </a:r>
            <a:r>
              <a:rPr lang="fr-FR" sz="1400" dirty="0" err="1"/>
              <a:t>Riquer</a:t>
            </a:r>
            <a:endParaRPr lang="fr-FR" sz="1400" dirty="0"/>
          </a:p>
          <a:p>
            <a:r>
              <a:rPr lang="fr-FR" sz="1400" dirty="0"/>
              <a:t> 1893, huile sur toile, 78 x 137,5</a:t>
            </a:r>
          </a:p>
          <a:p>
            <a:r>
              <a:rPr lang="fr-FR" sz="1400" dirty="0"/>
              <a:t>collection particulière </a:t>
            </a:r>
            <a:r>
              <a:rPr lang="fr-FR" sz="1400" dirty="0" err="1"/>
              <a:t>Calaf</a:t>
            </a:r>
            <a:endParaRPr lang="fr-FR" sz="1400" dirty="0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144" y="1628800"/>
            <a:ext cx="3509207" cy="2016224"/>
          </a:xfrm>
        </p:spPr>
      </p:pic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538" y="4293096"/>
            <a:ext cx="2499382" cy="1656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149080"/>
            <a:ext cx="1148809" cy="1656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1331639" y="6145559"/>
            <a:ext cx="2499835" cy="307777"/>
          </a:xfrm>
          <a:prstGeom prst="rect">
            <a:avLst/>
          </a:prstGeom>
          <a:solidFill>
            <a:schemeClr val="tx2">
              <a:alpha val="34000"/>
            </a:schemeClr>
          </a:solidFill>
          <a:ln w="25400">
            <a:solidFill>
              <a:schemeClr val="lt1">
                <a:hueOff val="0"/>
                <a:satOff val="0"/>
                <a:lumOff val="0"/>
              </a:schemeClr>
            </a:solidFill>
          </a:ln>
          <a:effectLst/>
        </p:spPr>
        <p:txBody>
          <a:bodyPr wrap="square" rtlCol="0">
            <a:spAutoFit/>
          </a:bodyPr>
          <a:lstStyle/>
          <a:p>
            <a:r>
              <a:rPr lang="fr-FR" sz="1400" dirty="0"/>
              <a:t>d</a:t>
            </a:r>
            <a:r>
              <a:rPr lang="fr-FR" sz="1400" dirty="0" smtClean="0"/>
              <a:t>étail d’enluminure, vers 800</a:t>
            </a:r>
            <a:endParaRPr lang="fr-FR" sz="1400" dirty="0"/>
          </a:p>
        </p:txBody>
      </p:sp>
      <p:sp>
        <p:nvSpPr>
          <p:cNvPr id="9" name="ZoneTexte 8"/>
          <p:cNvSpPr txBox="1"/>
          <p:nvPr/>
        </p:nvSpPr>
        <p:spPr>
          <a:xfrm>
            <a:off x="4644008" y="5930116"/>
            <a:ext cx="3168352" cy="523220"/>
          </a:xfrm>
          <a:prstGeom prst="rect">
            <a:avLst/>
          </a:prstGeom>
          <a:solidFill>
            <a:schemeClr val="tx2">
              <a:alpha val="34000"/>
            </a:schemeClr>
          </a:solidFill>
          <a:ln w="25400">
            <a:solidFill>
              <a:schemeClr val="lt1">
                <a:hueOff val="0"/>
                <a:satOff val="0"/>
                <a:lumOff val="0"/>
              </a:schemeClr>
            </a:solidFill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/>
              <a:t>couverture de la revue </a:t>
            </a:r>
            <a:r>
              <a:rPr lang="fr-FR" sz="1400" i="1" dirty="0" err="1" smtClean="0"/>
              <a:t>Joventut</a:t>
            </a:r>
            <a:r>
              <a:rPr lang="fr-FR" sz="1400" dirty="0" smtClean="0"/>
              <a:t>,</a:t>
            </a:r>
          </a:p>
          <a:p>
            <a:pPr algn="ctr"/>
            <a:r>
              <a:rPr lang="fr-FR" sz="1400" dirty="0"/>
              <a:t>i</a:t>
            </a:r>
            <a:r>
              <a:rPr lang="fr-FR" sz="1400" dirty="0" smtClean="0"/>
              <a:t>llustrée par Alexandre de </a:t>
            </a:r>
            <a:r>
              <a:rPr lang="fr-FR" sz="1400" dirty="0" err="1" smtClean="0"/>
              <a:t>Riquer</a:t>
            </a:r>
            <a:r>
              <a:rPr lang="fr-FR" sz="1400" dirty="0" smtClean="0"/>
              <a:t>, 1901</a:t>
            </a:r>
            <a:endParaRPr lang="fr-FR" sz="1400" dirty="0"/>
          </a:p>
        </p:txBody>
      </p:sp>
      <p:sp>
        <p:nvSpPr>
          <p:cNvPr id="13" name="Espace réservé du numéro de diapositive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99EE4-C250-407F-A11F-8E4C44D679F2}" type="slidenum">
              <a:rPr lang="fr-FR" smtClean="0"/>
              <a:t>57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1918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L’érosion du religieux</a:t>
            </a:r>
          </a:p>
          <a:p>
            <a:pPr lvl="1"/>
            <a:r>
              <a:rPr lang="fr-FR" dirty="0" smtClean="0"/>
              <a:t>La quête d’une nouvelle spiritualité</a:t>
            </a:r>
          </a:p>
          <a:p>
            <a:pPr lvl="1"/>
            <a:r>
              <a:rPr lang="fr-FR" dirty="0" smtClean="0"/>
              <a:t>La dilution du sacré</a:t>
            </a:r>
          </a:p>
          <a:p>
            <a:pPr lvl="1"/>
            <a:r>
              <a:rPr lang="fr-FR" dirty="0" smtClean="0"/>
              <a:t>L’</a:t>
            </a:r>
            <a:r>
              <a:rPr lang="fr-FR" dirty="0" err="1" smtClean="0"/>
              <a:t>intralecture</a:t>
            </a:r>
            <a:endParaRPr lang="fr-FR" dirty="0" smtClean="0"/>
          </a:p>
          <a:p>
            <a:pPr lvl="1"/>
            <a:r>
              <a:rPr lang="fr-FR" dirty="0" smtClean="0"/>
              <a:t>La transgression vers le renversement</a:t>
            </a:r>
          </a:p>
          <a:p>
            <a:pPr lvl="1"/>
            <a:endParaRPr lang="fr-FR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99EE4-C250-407F-A11F-8E4C44D679F2}" type="slidenum">
              <a:rPr lang="fr-FR" smtClean="0"/>
              <a:t>58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97040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Typologie du sacré moderne</a:t>
            </a:r>
          </a:p>
          <a:p>
            <a:pPr lvl="1"/>
            <a:r>
              <a:rPr lang="fr-FR" dirty="0" smtClean="0"/>
              <a:t>Syncrétique </a:t>
            </a:r>
          </a:p>
          <a:p>
            <a:pPr lvl="1"/>
            <a:r>
              <a:rPr lang="fr-FR" dirty="0" smtClean="0"/>
              <a:t>Torturé</a:t>
            </a:r>
          </a:p>
          <a:p>
            <a:pPr lvl="1"/>
            <a:r>
              <a:rPr lang="fr-FR" dirty="0" smtClean="0"/>
              <a:t>Mystique</a:t>
            </a:r>
          </a:p>
          <a:p>
            <a:pPr lvl="1"/>
            <a:r>
              <a:rPr lang="fr-FR" dirty="0" smtClean="0"/>
              <a:t>Subreptice </a:t>
            </a:r>
          </a:p>
          <a:p>
            <a:pPr lvl="1"/>
            <a:endParaRPr lang="fr-FR" dirty="0" smtClean="0"/>
          </a:p>
          <a:p>
            <a:pPr lvl="1"/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99EE4-C250-407F-A11F-8E4C44D679F2}" type="slidenum">
              <a:rPr lang="fr-FR" smtClean="0"/>
              <a:t>59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53475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2400" dirty="0" smtClean="0">
                <a:solidFill>
                  <a:schemeClr val="tx1"/>
                </a:solidFill>
              </a:rPr>
              <a:t>Style saint sulpicien</a:t>
            </a:r>
            <a:endParaRPr lang="fr-FR" sz="2400" dirty="0">
              <a:solidFill>
                <a:schemeClr val="tx1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204344" y="1703522"/>
            <a:ext cx="8229600" cy="4526280"/>
          </a:xfrm>
        </p:spPr>
        <p:txBody>
          <a:bodyPr/>
          <a:lstStyle/>
          <a:p>
            <a:pPr marL="0" indent="0">
              <a:buNone/>
            </a:pP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1686" y="1863688"/>
            <a:ext cx="1755256" cy="3199454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3347864" y="5157192"/>
            <a:ext cx="2376264" cy="523220"/>
          </a:xfrm>
          <a:prstGeom prst="rect">
            <a:avLst/>
          </a:prstGeom>
          <a:solidFill>
            <a:schemeClr val="tx2">
              <a:alpha val="34000"/>
            </a:schemeClr>
          </a:solidFill>
          <a:ln w="25400">
            <a:solidFill>
              <a:schemeClr val="lt1">
                <a:hueOff val="0"/>
                <a:satOff val="0"/>
                <a:lumOff val="0"/>
              </a:schemeClr>
            </a:solidFill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/>
              <a:t>images </a:t>
            </a:r>
            <a:r>
              <a:rPr lang="fr-FR" sz="1400" dirty="0" smtClean="0"/>
              <a:t>de dévotion,</a:t>
            </a:r>
          </a:p>
          <a:p>
            <a:pPr algn="ctr"/>
            <a:r>
              <a:rPr lang="fr-FR" sz="1400" dirty="0" smtClean="0"/>
              <a:t>extraites </a:t>
            </a:r>
            <a:r>
              <a:rPr lang="fr-FR" sz="1400" dirty="0" smtClean="0"/>
              <a:t>d’un livre de prière</a:t>
            </a:r>
            <a:endParaRPr lang="fr-FR" sz="1400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99EE4-C250-407F-A11F-8E4C44D679F2}" type="slidenum">
              <a:rPr lang="fr-FR" smtClean="0"/>
              <a:t>6</a:t>
            </a:fld>
            <a:endParaRPr lang="fr-FR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3318" y="1863688"/>
            <a:ext cx="2373881" cy="3165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3657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Typologie du sacré moderne</a:t>
            </a:r>
          </a:p>
          <a:p>
            <a:pPr lvl="1"/>
            <a:r>
              <a:rPr lang="fr-FR" dirty="0" smtClean="0"/>
              <a:t>Syncrétique </a:t>
            </a:r>
          </a:p>
          <a:p>
            <a:pPr lvl="3"/>
            <a:r>
              <a:rPr lang="fr-FR" dirty="0" smtClean="0"/>
              <a:t>Le fantastique</a:t>
            </a:r>
          </a:p>
          <a:p>
            <a:pPr lvl="1"/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99EE4-C250-407F-A11F-8E4C44D679F2}" type="slidenum">
              <a:rPr lang="fr-FR" smtClean="0"/>
              <a:t>60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36070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2400" dirty="0" smtClean="0">
                <a:solidFill>
                  <a:schemeClr val="tx1"/>
                </a:solidFill>
              </a:rPr>
              <a:t>Le fantastique (1/2)</a:t>
            </a:r>
            <a:endParaRPr lang="fr-FR" sz="2400" dirty="0">
              <a:solidFill>
                <a:schemeClr val="tx1"/>
              </a:solidFill>
            </a:endParaRPr>
          </a:p>
        </p:txBody>
      </p:sp>
      <p:pic>
        <p:nvPicPr>
          <p:cNvPr id="368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556792"/>
            <a:ext cx="3756499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4499992" y="5714672"/>
            <a:ext cx="3888432" cy="738664"/>
          </a:xfrm>
          <a:prstGeom prst="rect">
            <a:avLst/>
          </a:prstGeom>
          <a:solidFill>
            <a:schemeClr val="tx2">
              <a:alpha val="34000"/>
            </a:schemeClr>
          </a:solidFill>
          <a:ln w="25400">
            <a:solidFill>
              <a:schemeClr val="lt1">
                <a:hueOff val="0"/>
                <a:satOff val="0"/>
                <a:lumOff val="0"/>
              </a:schemeClr>
            </a:solidFill>
          </a:ln>
          <a:effectLst/>
        </p:spPr>
        <p:txBody>
          <a:bodyPr wrap="square" rtlCol="0">
            <a:spAutoFit/>
          </a:bodyPr>
          <a:lstStyle/>
          <a:p>
            <a:r>
              <a:rPr lang="fr-FR" sz="1400" i="1" dirty="0" smtClean="0"/>
              <a:t>La tentation de Saint Antoine</a:t>
            </a:r>
            <a:r>
              <a:rPr lang="fr-FR" sz="1400" dirty="0" smtClean="0"/>
              <a:t>,</a:t>
            </a:r>
          </a:p>
          <a:p>
            <a:r>
              <a:rPr lang="fr-FR" sz="1400" dirty="0" smtClean="0"/>
              <a:t>Alexandre de </a:t>
            </a:r>
            <a:r>
              <a:rPr lang="fr-FR" sz="1400" dirty="0" err="1" smtClean="0"/>
              <a:t>Riquer</a:t>
            </a:r>
            <a:endParaRPr lang="fr-FR" sz="1400" dirty="0"/>
          </a:p>
          <a:p>
            <a:r>
              <a:rPr lang="fr-FR" sz="1400" dirty="0"/>
              <a:t>h</a:t>
            </a:r>
            <a:r>
              <a:rPr lang="fr-FR" sz="1400" dirty="0" smtClean="0"/>
              <a:t>uile </a:t>
            </a:r>
            <a:r>
              <a:rPr lang="fr-FR" sz="1400" dirty="0" smtClean="0"/>
              <a:t>sur toile</a:t>
            </a:r>
            <a:endParaRPr lang="fr-FR" sz="1400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99EE4-C250-407F-A11F-8E4C44D679F2}" type="slidenum">
              <a:rPr lang="fr-FR" smtClean="0"/>
              <a:t>61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37611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2400" dirty="0" smtClean="0">
                <a:solidFill>
                  <a:schemeClr val="tx1"/>
                </a:solidFill>
              </a:rPr>
              <a:t>Le fantastique (1/2)</a:t>
            </a:r>
            <a:endParaRPr lang="fr-FR" sz="2400" dirty="0">
              <a:solidFill>
                <a:schemeClr val="tx1"/>
              </a:solidFill>
            </a:endParaRPr>
          </a:p>
        </p:txBody>
      </p:sp>
      <p:pic>
        <p:nvPicPr>
          <p:cNvPr id="368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348880"/>
            <a:ext cx="1687703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3599892" y="4747210"/>
            <a:ext cx="1800200" cy="553998"/>
          </a:xfrm>
          <a:prstGeom prst="rect">
            <a:avLst/>
          </a:prstGeom>
          <a:solidFill>
            <a:schemeClr val="tx2">
              <a:alpha val="34000"/>
            </a:schemeClr>
          </a:solidFill>
          <a:ln w="25400">
            <a:solidFill>
              <a:schemeClr val="lt1">
                <a:hueOff val="0"/>
                <a:satOff val="0"/>
                <a:lumOff val="0"/>
              </a:schemeClr>
            </a:solidFill>
          </a:ln>
          <a:effectLst/>
        </p:spPr>
        <p:txBody>
          <a:bodyPr wrap="square" rtlCol="0">
            <a:spAutoFit/>
          </a:bodyPr>
          <a:lstStyle/>
          <a:p>
            <a:r>
              <a:rPr lang="fr-FR" sz="1000" i="1" dirty="0" smtClean="0"/>
              <a:t>La tentation de Saint Antoine</a:t>
            </a:r>
            <a:r>
              <a:rPr lang="fr-FR" sz="1000" dirty="0" smtClean="0"/>
              <a:t>,</a:t>
            </a:r>
          </a:p>
          <a:p>
            <a:r>
              <a:rPr lang="fr-FR" sz="1000" dirty="0" smtClean="0"/>
              <a:t>Alexandre de </a:t>
            </a:r>
            <a:r>
              <a:rPr lang="fr-FR" sz="1000" dirty="0" err="1" smtClean="0"/>
              <a:t>Riquer</a:t>
            </a:r>
            <a:endParaRPr lang="fr-FR" sz="1000" dirty="0"/>
          </a:p>
          <a:p>
            <a:r>
              <a:rPr lang="fr-FR" sz="1000" dirty="0"/>
              <a:t>h</a:t>
            </a:r>
            <a:r>
              <a:rPr lang="fr-FR" sz="1000" dirty="0" smtClean="0"/>
              <a:t>uile </a:t>
            </a:r>
            <a:r>
              <a:rPr lang="fr-FR" sz="1000" dirty="0" smtClean="0"/>
              <a:t>sur toile</a:t>
            </a:r>
            <a:endParaRPr lang="fr-FR" sz="1000" dirty="0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628800"/>
            <a:ext cx="2632434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329811"/>
            <a:ext cx="2951982" cy="2251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611560" y="5445224"/>
            <a:ext cx="2632434" cy="830997"/>
          </a:xfrm>
          <a:prstGeom prst="rect">
            <a:avLst/>
          </a:prstGeom>
          <a:solidFill>
            <a:schemeClr val="tx2">
              <a:alpha val="34000"/>
            </a:schemeClr>
          </a:solidFill>
          <a:ln w="25400">
            <a:solidFill>
              <a:schemeClr val="lt1">
                <a:hueOff val="0"/>
                <a:satOff val="0"/>
                <a:lumOff val="0"/>
              </a:schemeClr>
            </a:solidFill>
          </a:ln>
          <a:effectLst/>
        </p:spPr>
        <p:txBody>
          <a:bodyPr wrap="square" rtlCol="0">
            <a:spAutoFit/>
          </a:bodyPr>
          <a:lstStyle/>
          <a:p>
            <a:r>
              <a:rPr lang="fr-FR" sz="1200" i="1" dirty="0" smtClean="0"/>
              <a:t>Les tentations de Saint Antoine</a:t>
            </a:r>
            <a:r>
              <a:rPr lang="fr-FR" sz="1200" dirty="0" smtClean="0"/>
              <a:t>,</a:t>
            </a:r>
          </a:p>
          <a:p>
            <a:r>
              <a:rPr lang="fr-FR" sz="1200" dirty="0" smtClean="0"/>
              <a:t>Jérôme Bosch</a:t>
            </a:r>
          </a:p>
          <a:p>
            <a:r>
              <a:rPr lang="fr-FR" sz="1200" dirty="0" smtClean="0"/>
              <a:t>v.1490, huile sur panneau, 73 x 52,5</a:t>
            </a:r>
          </a:p>
          <a:p>
            <a:r>
              <a:rPr lang="fr-FR" sz="1200" dirty="0" smtClean="0"/>
              <a:t>musée du Prado, Madrid</a:t>
            </a:r>
            <a:endParaRPr lang="fr-FR" sz="1200" dirty="0"/>
          </a:p>
        </p:txBody>
      </p:sp>
      <p:sp>
        <p:nvSpPr>
          <p:cNvPr id="5" name="ZoneTexte 4"/>
          <p:cNvSpPr txBox="1"/>
          <p:nvPr/>
        </p:nvSpPr>
        <p:spPr>
          <a:xfrm>
            <a:off x="5724128" y="4725144"/>
            <a:ext cx="2951982" cy="1015663"/>
          </a:xfrm>
          <a:prstGeom prst="rect">
            <a:avLst/>
          </a:prstGeom>
          <a:solidFill>
            <a:schemeClr val="tx2">
              <a:alpha val="34000"/>
            </a:schemeClr>
          </a:solidFill>
          <a:ln w="25400">
            <a:solidFill>
              <a:schemeClr val="lt1">
                <a:hueOff val="0"/>
                <a:satOff val="0"/>
                <a:lumOff val="0"/>
              </a:schemeClr>
            </a:solidFill>
          </a:ln>
          <a:effectLst/>
        </p:spPr>
        <p:txBody>
          <a:bodyPr wrap="square" rtlCol="0">
            <a:spAutoFit/>
          </a:bodyPr>
          <a:lstStyle/>
          <a:p>
            <a:r>
              <a:rPr lang="fr-FR" sz="1200" i="1" dirty="0" smtClean="0"/>
              <a:t>La tentation de saint Antoine</a:t>
            </a:r>
            <a:r>
              <a:rPr lang="fr-FR" sz="1200" dirty="0" smtClean="0"/>
              <a:t>,</a:t>
            </a:r>
          </a:p>
          <a:p>
            <a:r>
              <a:rPr lang="fr-FR" sz="1200" dirty="0" smtClean="0"/>
              <a:t>Salvador Dalí</a:t>
            </a:r>
          </a:p>
          <a:p>
            <a:r>
              <a:rPr lang="fr-FR" sz="1200" dirty="0" smtClean="0"/>
              <a:t>1946, huile sur toile, 90 x 119</a:t>
            </a:r>
          </a:p>
          <a:p>
            <a:r>
              <a:rPr lang="fr-FR" sz="1200" dirty="0" smtClean="0"/>
              <a:t>musées royaux des beaux-arts de Belgique, Bruxelles</a:t>
            </a:r>
            <a:endParaRPr lang="fr-FR" sz="1200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99EE4-C250-407F-A11F-8E4C44D679F2}" type="slidenum">
              <a:rPr lang="fr-FR" smtClean="0"/>
              <a:t>62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4824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2400" dirty="0" smtClean="0">
                <a:solidFill>
                  <a:schemeClr val="tx1"/>
                </a:solidFill>
              </a:rPr>
              <a:t>Le fantastique (2/2)</a:t>
            </a:r>
            <a:endParaRPr lang="fr-FR" sz="2400" dirty="0">
              <a:solidFill>
                <a:schemeClr val="tx1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3779912" y="5570656"/>
            <a:ext cx="3888432" cy="738664"/>
          </a:xfrm>
          <a:prstGeom prst="rect">
            <a:avLst/>
          </a:prstGeom>
          <a:solidFill>
            <a:schemeClr val="tx2">
              <a:alpha val="34000"/>
            </a:schemeClr>
          </a:solidFill>
          <a:ln w="25400">
            <a:solidFill>
              <a:schemeClr val="lt1">
                <a:hueOff val="0"/>
                <a:satOff val="0"/>
                <a:lumOff val="0"/>
              </a:schemeClr>
            </a:solidFill>
          </a:ln>
          <a:effectLst/>
        </p:spPr>
        <p:txBody>
          <a:bodyPr wrap="square" rtlCol="0">
            <a:spAutoFit/>
          </a:bodyPr>
          <a:lstStyle/>
          <a:p>
            <a:r>
              <a:rPr lang="es-ES_tradnl" sz="1400" i="1" dirty="0"/>
              <a:t>Santa Rosalía</a:t>
            </a:r>
            <a:r>
              <a:rPr lang="es-ES_tradnl" sz="1400" dirty="0"/>
              <a:t> (</a:t>
            </a:r>
            <a:r>
              <a:rPr lang="es-ES_tradnl" sz="1400" dirty="0" err="1"/>
              <a:t>détail</a:t>
            </a:r>
            <a:r>
              <a:rPr lang="es-ES_tradnl" sz="1400" dirty="0"/>
              <a:t>), </a:t>
            </a:r>
            <a:r>
              <a:rPr lang="es-ES_tradnl" sz="1400" dirty="0" err="1"/>
              <a:t>Marià</a:t>
            </a:r>
            <a:r>
              <a:rPr lang="es-ES_tradnl" sz="1400" dirty="0"/>
              <a:t> </a:t>
            </a:r>
            <a:r>
              <a:rPr lang="es-ES_tradnl" sz="1400" dirty="0" err="1"/>
              <a:t>Vayreda</a:t>
            </a:r>
            <a:r>
              <a:rPr lang="es-ES_tradnl" sz="1400" dirty="0"/>
              <a:t> i Vila</a:t>
            </a:r>
            <a:endParaRPr lang="fr-FR" sz="1400" dirty="0"/>
          </a:p>
          <a:p>
            <a:r>
              <a:rPr lang="fr-FR" sz="1400" dirty="0"/>
              <a:t>1901, huile sur toile, 185,5 x 78</a:t>
            </a:r>
          </a:p>
          <a:p>
            <a:r>
              <a:rPr lang="fr-FR" sz="1400" dirty="0"/>
              <a:t>musée régional de la </a:t>
            </a:r>
            <a:r>
              <a:rPr lang="fr-FR" sz="1400" dirty="0" err="1"/>
              <a:t>Garrotxa</a:t>
            </a:r>
            <a:r>
              <a:rPr lang="fr-FR" sz="1400" dirty="0"/>
              <a:t>, Olot, Espagne</a:t>
            </a:r>
          </a:p>
        </p:txBody>
      </p:sp>
      <p:pic>
        <p:nvPicPr>
          <p:cNvPr id="389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535102"/>
            <a:ext cx="3024336" cy="4811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99EE4-C250-407F-A11F-8E4C44D679F2}" type="slidenum">
              <a:rPr lang="fr-FR" smtClean="0"/>
              <a:t>63</a:t>
            </a:fld>
            <a:endParaRPr lang="fr-FR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556792"/>
            <a:ext cx="1455812" cy="2038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1556792"/>
            <a:ext cx="1476598" cy="2038754"/>
          </a:xfrm>
          <a:prstGeom prst="rect">
            <a:avLst/>
          </a:prstGeom>
        </p:spPr>
      </p:pic>
      <p:sp>
        <p:nvSpPr>
          <p:cNvPr id="7" name="Ellipse 6"/>
          <p:cNvSpPr/>
          <p:nvPr/>
        </p:nvSpPr>
        <p:spPr>
          <a:xfrm>
            <a:off x="7596336" y="1686086"/>
            <a:ext cx="936104" cy="1742914"/>
          </a:xfrm>
          <a:prstGeom prst="ellipse">
            <a:avLst/>
          </a:prstGeom>
          <a:solidFill>
            <a:schemeClr val="accent2">
              <a:alpha val="35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55922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Typologie du sacré moderne</a:t>
            </a:r>
          </a:p>
          <a:p>
            <a:pPr lvl="1"/>
            <a:r>
              <a:rPr lang="fr-FR" dirty="0" smtClean="0"/>
              <a:t>Syncrétique </a:t>
            </a:r>
          </a:p>
          <a:p>
            <a:pPr lvl="3"/>
            <a:r>
              <a:rPr lang="fr-FR" dirty="0" smtClean="0"/>
              <a:t>Le fantastique</a:t>
            </a:r>
          </a:p>
          <a:p>
            <a:pPr lvl="3"/>
            <a:r>
              <a:rPr lang="fr-FR" dirty="0" smtClean="0"/>
              <a:t>Le profane</a:t>
            </a:r>
          </a:p>
          <a:p>
            <a:pPr lvl="1"/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99EE4-C250-407F-A11F-8E4C44D679F2}" type="slidenum">
              <a:rPr lang="fr-FR" smtClean="0"/>
              <a:t>64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73895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2400" dirty="0" smtClean="0">
                <a:solidFill>
                  <a:schemeClr val="tx1"/>
                </a:solidFill>
              </a:rPr>
              <a:t>Le profane (1/2)</a:t>
            </a:r>
            <a:endParaRPr lang="fr-FR" sz="2400" dirty="0">
              <a:solidFill>
                <a:schemeClr val="tx1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5508104" y="5714672"/>
            <a:ext cx="3024336" cy="738664"/>
          </a:xfrm>
          <a:prstGeom prst="rect">
            <a:avLst/>
          </a:prstGeom>
          <a:solidFill>
            <a:schemeClr val="tx2">
              <a:alpha val="34000"/>
            </a:schemeClr>
          </a:solidFill>
          <a:ln w="25400">
            <a:solidFill>
              <a:schemeClr val="lt1">
                <a:hueOff val="0"/>
                <a:satOff val="0"/>
                <a:lumOff val="0"/>
              </a:schemeClr>
            </a:solidFill>
          </a:ln>
          <a:effectLst/>
        </p:spPr>
        <p:txBody>
          <a:bodyPr wrap="square" rtlCol="0">
            <a:spAutoFit/>
          </a:bodyPr>
          <a:lstStyle/>
          <a:p>
            <a:r>
              <a:rPr lang="fr-FR" sz="1400" i="1" dirty="0"/>
              <a:t>Les </a:t>
            </a:r>
            <a:r>
              <a:rPr lang="fr-FR" sz="1400" i="1" dirty="0" err="1"/>
              <a:t>Caramelles</a:t>
            </a:r>
            <a:r>
              <a:rPr lang="fr-FR" sz="1400" dirty="0"/>
              <a:t>, </a:t>
            </a:r>
            <a:r>
              <a:rPr lang="fr-FR" sz="1400" dirty="0" err="1"/>
              <a:t>Ramón</a:t>
            </a:r>
            <a:r>
              <a:rPr lang="fr-FR" sz="1400" dirty="0"/>
              <a:t> Casas i </a:t>
            </a:r>
            <a:r>
              <a:rPr lang="fr-FR" sz="1400" dirty="0" err="1"/>
              <a:t>Carbó</a:t>
            </a:r>
            <a:endParaRPr lang="fr-FR" sz="1400" dirty="0"/>
          </a:p>
          <a:p>
            <a:r>
              <a:rPr lang="fr-FR" sz="1400" dirty="0"/>
              <a:t>vers 1901, huile sur toile, 146x144,5 </a:t>
            </a:r>
          </a:p>
          <a:p>
            <a:r>
              <a:rPr lang="fr-FR" sz="1400" dirty="0"/>
              <a:t>collection cercle </a:t>
            </a:r>
            <a:r>
              <a:rPr lang="fr-FR" sz="1400" dirty="0" err="1" smtClean="0"/>
              <a:t>del</a:t>
            </a:r>
            <a:r>
              <a:rPr lang="fr-FR" sz="1400" dirty="0" smtClean="0"/>
              <a:t> </a:t>
            </a:r>
            <a:r>
              <a:rPr lang="fr-FR" sz="1400" dirty="0" err="1"/>
              <a:t>Liceu</a:t>
            </a:r>
            <a:r>
              <a:rPr lang="fr-FR" sz="1400" dirty="0"/>
              <a:t>, Barcelone</a:t>
            </a:r>
          </a:p>
        </p:txBody>
      </p:sp>
      <p:pic>
        <p:nvPicPr>
          <p:cNvPr id="399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628800"/>
            <a:ext cx="4720469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à coins arrondis 7"/>
          <p:cNvSpPr/>
          <p:nvPr/>
        </p:nvSpPr>
        <p:spPr>
          <a:xfrm>
            <a:off x="1835696" y="2780928"/>
            <a:ext cx="2160240" cy="576064"/>
          </a:xfrm>
          <a:prstGeom prst="roundRect">
            <a:avLst/>
          </a:prstGeom>
          <a:solidFill>
            <a:schemeClr val="accent2">
              <a:alpha val="35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9" name="Rectangle à coins arrondis 8"/>
          <p:cNvSpPr/>
          <p:nvPr/>
        </p:nvSpPr>
        <p:spPr>
          <a:xfrm>
            <a:off x="5364088" y="5589240"/>
            <a:ext cx="1440160" cy="494764"/>
          </a:xfrm>
          <a:prstGeom prst="roundRect">
            <a:avLst/>
          </a:prstGeom>
          <a:solidFill>
            <a:schemeClr val="accent2">
              <a:alpha val="35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10" name="Arc 9"/>
          <p:cNvSpPr/>
          <p:nvPr/>
        </p:nvSpPr>
        <p:spPr>
          <a:xfrm>
            <a:off x="1637674" y="3284984"/>
            <a:ext cx="4716524" cy="4608512"/>
          </a:xfrm>
          <a:prstGeom prst="arc">
            <a:avLst/>
          </a:prstGeom>
          <a:ln w="3492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99EE4-C250-407F-A11F-8E4C44D679F2}" type="slidenum">
              <a:rPr lang="fr-FR" smtClean="0"/>
              <a:t>65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02170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2400" dirty="0" smtClean="0">
                <a:solidFill>
                  <a:schemeClr val="tx1"/>
                </a:solidFill>
              </a:rPr>
              <a:t>Le profane (2/2)</a:t>
            </a:r>
            <a:endParaRPr lang="fr-FR" sz="2400" dirty="0">
              <a:solidFill>
                <a:schemeClr val="tx1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4788024" y="5499229"/>
            <a:ext cx="3312368" cy="954107"/>
          </a:xfrm>
          <a:prstGeom prst="rect">
            <a:avLst/>
          </a:prstGeom>
          <a:solidFill>
            <a:schemeClr val="tx2">
              <a:alpha val="34000"/>
            </a:schemeClr>
          </a:solidFill>
          <a:ln w="25400">
            <a:solidFill>
              <a:schemeClr val="lt1">
                <a:hueOff val="0"/>
                <a:satOff val="0"/>
                <a:lumOff val="0"/>
              </a:schemeClr>
            </a:solidFill>
          </a:ln>
          <a:effectLst/>
        </p:spPr>
        <p:txBody>
          <a:bodyPr wrap="square" rtlCol="0">
            <a:spAutoFit/>
          </a:bodyPr>
          <a:lstStyle/>
          <a:p>
            <a:r>
              <a:rPr lang="es-ES_tradnl" sz="1400" i="1" dirty="0"/>
              <a:t>Comiendo fruta, </a:t>
            </a:r>
            <a:endParaRPr lang="es-ES_tradnl" sz="1400" i="1" dirty="0" smtClean="0"/>
          </a:p>
          <a:p>
            <a:r>
              <a:rPr lang="es-ES_tradnl" sz="1400" dirty="0" smtClean="0"/>
              <a:t>Francisco </a:t>
            </a:r>
            <a:r>
              <a:rPr lang="es-ES_tradnl" sz="1400" dirty="0"/>
              <a:t>Pons Arnau</a:t>
            </a:r>
            <a:endParaRPr lang="fr-FR" sz="1400" dirty="0"/>
          </a:p>
          <a:p>
            <a:r>
              <a:rPr lang="fr-FR" sz="1400" dirty="0"/>
              <a:t>huile sur toile, 60 x 51</a:t>
            </a:r>
          </a:p>
          <a:p>
            <a:r>
              <a:rPr lang="fr-FR" sz="1400" dirty="0"/>
              <a:t>musée des beaux-arts, Valence, Espagne</a:t>
            </a:r>
          </a:p>
        </p:txBody>
      </p:sp>
      <p:pic>
        <p:nvPicPr>
          <p:cNvPr id="409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558852"/>
            <a:ext cx="4006578" cy="4894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99EE4-C250-407F-A11F-8E4C44D679F2}" type="slidenum">
              <a:rPr lang="fr-FR" smtClean="0"/>
              <a:t>66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83508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2400" dirty="0" smtClean="0">
                <a:solidFill>
                  <a:schemeClr val="tx1"/>
                </a:solidFill>
              </a:rPr>
              <a:t>Le profane (2/2)</a:t>
            </a:r>
            <a:endParaRPr lang="fr-FR" sz="2400" dirty="0">
              <a:solidFill>
                <a:schemeClr val="tx1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3707904" y="3459152"/>
            <a:ext cx="1368152" cy="461665"/>
          </a:xfrm>
          <a:prstGeom prst="rect">
            <a:avLst/>
          </a:prstGeom>
          <a:solidFill>
            <a:schemeClr val="tx2">
              <a:alpha val="34000"/>
            </a:schemeClr>
          </a:solidFill>
          <a:ln w="25400">
            <a:solidFill>
              <a:schemeClr val="lt1">
                <a:hueOff val="0"/>
                <a:satOff val="0"/>
                <a:lumOff val="0"/>
              </a:schemeClr>
            </a:solidFill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s-ES_tradnl" sz="1200" i="1" dirty="0"/>
              <a:t>Comiendo fruta, </a:t>
            </a:r>
            <a:r>
              <a:rPr lang="es-ES_tradnl" sz="1200" dirty="0" err="1" smtClean="0"/>
              <a:t>Fsco</a:t>
            </a:r>
            <a:r>
              <a:rPr lang="es-ES_tradnl" sz="1200" dirty="0" smtClean="0"/>
              <a:t> </a:t>
            </a:r>
            <a:r>
              <a:rPr lang="es-ES_tradnl" sz="1200" dirty="0"/>
              <a:t>Pons </a:t>
            </a:r>
            <a:r>
              <a:rPr lang="es-ES_tradnl" sz="1200" dirty="0" smtClean="0"/>
              <a:t>Arnau</a:t>
            </a:r>
            <a:endParaRPr lang="fr-FR" sz="1200" dirty="0"/>
          </a:p>
        </p:txBody>
      </p:sp>
      <p:pic>
        <p:nvPicPr>
          <p:cNvPr id="409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628800"/>
            <a:ext cx="1412995" cy="1726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1872" y="1645920"/>
            <a:ext cx="2920016" cy="2791192"/>
          </a:xfrm>
          <a:prstGeom prst="rect">
            <a:avLst/>
          </a:prstGeom>
        </p:spPr>
      </p:pic>
      <p:pic>
        <p:nvPicPr>
          <p:cNvPr id="41988" name="Picture 4" descr="F:\imPEINTRES\AAheritages\DETAILalbrecht-durer-eve_1507_huile_panneau_209x81_prad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569214"/>
            <a:ext cx="2608296" cy="3299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539552" y="5013176"/>
            <a:ext cx="2608296" cy="954107"/>
          </a:xfrm>
          <a:prstGeom prst="rect">
            <a:avLst/>
          </a:prstGeom>
          <a:solidFill>
            <a:schemeClr val="tx2">
              <a:alpha val="34000"/>
            </a:schemeClr>
          </a:solidFill>
          <a:ln w="25400">
            <a:solidFill>
              <a:schemeClr val="lt1">
                <a:hueOff val="0"/>
                <a:satOff val="0"/>
                <a:lumOff val="0"/>
              </a:schemeClr>
            </a:solidFill>
          </a:ln>
          <a:effectLst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détail </a:t>
            </a:r>
            <a:r>
              <a:rPr lang="fr-FR" sz="1400" i="1" dirty="0" smtClean="0"/>
              <a:t>Ève</a:t>
            </a:r>
            <a:r>
              <a:rPr lang="fr-FR" sz="1400" dirty="0" smtClean="0"/>
              <a:t>,  Albrecht Dürer</a:t>
            </a:r>
          </a:p>
          <a:p>
            <a:r>
              <a:rPr lang="fr-FR" sz="1400" dirty="0" smtClean="0"/>
              <a:t>1507, huile sur panneau</a:t>
            </a:r>
          </a:p>
          <a:p>
            <a:r>
              <a:rPr lang="fr-FR" sz="1400" dirty="0" smtClean="0"/>
              <a:t>209 x 80</a:t>
            </a:r>
          </a:p>
          <a:p>
            <a:r>
              <a:rPr lang="fr-FR" sz="1400" dirty="0" smtClean="0"/>
              <a:t>musée du Prado, Madrid</a:t>
            </a:r>
            <a:endParaRPr lang="fr-FR" sz="1400" dirty="0"/>
          </a:p>
        </p:txBody>
      </p:sp>
      <p:sp>
        <p:nvSpPr>
          <p:cNvPr id="7" name="ZoneTexte 6"/>
          <p:cNvSpPr txBox="1"/>
          <p:nvPr/>
        </p:nvSpPr>
        <p:spPr>
          <a:xfrm>
            <a:off x="5631872" y="4653136"/>
            <a:ext cx="2920016" cy="954107"/>
          </a:xfrm>
          <a:prstGeom prst="rect">
            <a:avLst/>
          </a:prstGeom>
          <a:solidFill>
            <a:schemeClr val="tx2">
              <a:alpha val="34000"/>
            </a:schemeClr>
          </a:solidFill>
          <a:ln w="25400">
            <a:solidFill>
              <a:schemeClr val="lt1">
                <a:hueOff val="0"/>
                <a:satOff val="0"/>
                <a:lumOff val="0"/>
              </a:schemeClr>
            </a:solidFill>
          </a:ln>
          <a:effectLst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détail </a:t>
            </a:r>
            <a:r>
              <a:rPr lang="fr-FR" sz="1400" i="1" dirty="0" smtClean="0"/>
              <a:t>Ève  tentée</a:t>
            </a:r>
            <a:r>
              <a:rPr lang="fr-FR" sz="1400" dirty="0" smtClean="0"/>
              <a:t>,</a:t>
            </a:r>
          </a:p>
          <a:p>
            <a:r>
              <a:rPr lang="fr-FR" sz="1400" dirty="0" smtClean="0"/>
              <a:t>John </a:t>
            </a:r>
            <a:r>
              <a:rPr lang="fr-FR" sz="1400" dirty="0" err="1" smtClean="0"/>
              <a:t>Roddam</a:t>
            </a:r>
            <a:r>
              <a:rPr lang="fr-FR" sz="1400" dirty="0" smtClean="0"/>
              <a:t> Spencer-Stanhope</a:t>
            </a:r>
          </a:p>
          <a:p>
            <a:r>
              <a:rPr lang="fr-FR" sz="1400" dirty="0" smtClean="0"/>
              <a:t>1877, tempera, 161,2 x 75,5</a:t>
            </a:r>
          </a:p>
          <a:p>
            <a:r>
              <a:rPr lang="fr-FR" sz="1400" dirty="0" smtClean="0"/>
              <a:t>Manchester Art </a:t>
            </a:r>
            <a:r>
              <a:rPr lang="fr-FR" sz="1400" dirty="0" err="1" smtClean="0"/>
              <a:t>Galleries</a:t>
            </a:r>
            <a:endParaRPr lang="fr-FR" sz="1400" dirty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99EE4-C250-407F-A11F-8E4C44D679F2}" type="slidenum">
              <a:rPr lang="fr-FR" smtClean="0"/>
              <a:t>67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45529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Typologie du sacré moderne</a:t>
            </a:r>
          </a:p>
          <a:p>
            <a:pPr lvl="1"/>
            <a:r>
              <a:rPr lang="fr-FR" dirty="0" smtClean="0"/>
              <a:t>Syncrétique </a:t>
            </a:r>
          </a:p>
          <a:p>
            <a:pPr lvl="1"/>
            <a:r>
              <a:rPr lang="fr-FR" dirty="0" smtClean="0"/>
              <a:t>Torturé</a:t>
            </a:r>
          </a:p>
          <a:p>
            <a:pPr lvl="3"/>
            <a:r>
              <a:rPr lang="fr-FR" dirty="0" smtClean="0"/>
              <a:t>Inquiétudes spirituelles</a:t>
            </a:r>
          </a:p>
          <a:p>
            <a:pPr lvl="1"/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99EE4-C250-407F-A11F-8E4C44D679F2}" type="slidenum">
              <a:rPr lang="fr-FR" smtClean="0"/>
              <a:t>68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82255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2400" dirty="0" smtClean="0">
                <a:solidFill>
                  <a:schemeClr val="tx1"/>
                </a:solidFill>
              </a:rPr>
              <a:t>Inquiétudes spirituelles</a:t>
            </a:r>
            <a:endParaRPr lang="fr-FR" sz="2400" dirty="0">
              <a:solidFill>
                <a:schemeClr val="tx1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4139952" y="5517232"/>
            <a:ext cx="2592288" cy="954107"/>
          </a:xfrm>
          <a:prstGeom prst="rect">
            <a:avLst/>
          </a:prstGeom>
          <a:solidFill>
            <a:schemeClr val="tx2">
              <a:alpha val="34000"/>
            </a:schemeClr>
          </a:solidFill>
          <a:ln w="25400">
            <a:solidFill>
              <a:schemeClr val="lt1">
                <a:hueOff val="0"/>
                <a:satOff val="0"/>
                <a:lumOff val="0"/>
              </a:schemeClr>
            </a:solidFill>
          </a:ln>
          <a:effectLst/>
        </p:spPr>
        <p:txBody>
          <a:bodyPr wrap="square" rtlCol="0">
            <a:spAutoFit/>
          </a:bodyPr>
          <a:lstStyle/>
          <a:p>
            <a:r>
              <a:rPr lang="fr-FR" sz="1400" i="1" dirty="0"/>
              <a:t>Ave Maria, </a:t>
            </a:r>
            <a:endParaRPr lang="fr-FR" sz="1400" i="1" dirty="0" smtClean="0"/>
          </a:p>
          <a:p>
            <a:r>
              <a:rPr lang="fr-FR" sz="1400" dirty="0" err="1" smtClean="0"/>
              <a:t>Sebastià</a:t>
            </a:r>
            <a:r>
              <a:rPr lang="fr-FR" sz="1400" dirty="0" smtClean="0"/>
              <a:t> </a:t>
            </a:r>
            <a:r>
              <a:rPr lang="fr-FR" sz="1400" dirty="0" err="1"/>
              <a:t>Junyent</a:t>
            </a:r>
            <a:endParaRPr lang="fr-FR" sz="1400" dirty="0"/>
          </a:p>
          <a:p>
            <a:r>
              <a:rPr lang="fr-FR" sz="1400" dirty="0"/>
              <a:t>1902, huile sur toile, 100 x 73</a:t>
            </a:r>
          </a:p>
          <a:p>
            <a:r>
              <a:rPr lang="fr-FR" sz="1400" dirty="0"/>
              <a:t>collection </a:t>
            </a:r>
            <a:r>
              <a:rPr lang="fr-FR" sz="1400" dirty="0" err="1"/>
              <a:t>Junyent</a:t>
            </a:r>
            <a:r>
              <a:rPr lang="fr-FR" sz="1400" dirty="0"/>
              <a:t>, Barcelone</a:t>
            </a:r>
          </a:p>
        </p:txBody>
      </p:sp>
      <p:pic>
        <p:nvPicPr>
          <p:cNvPr id="430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556792"/>
            <a:ext cx="3384376" cy="4918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99EE4-C250-407F-A11F-8E4C44D679F2}" type="slidenum">
              <a:rPr lang="fr-FR" smtClean="0"/>
              <a:t>69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4005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200"/>
              </a:spcAft>
            </a:pPr>
            <a:r>
              <a:rPr lang="fr-FR" dirty="0" smtClean="0"/>
              <a:t>Traductions picturales de la sécularisation</a:t>
            </a:r>
          </a:p>
          <a:p>
            <a:pPr lvl="1">
              <a:spcAft>
                <a:spcPts val="1200"/>
              </a:spcAft>
            </a:pPr>
            <a:r>
              <a:rPr lang="fr-FR" dirty="0" smtClean="0"/>
              <a:t>Conséquences</a:t>
            </a:r>
          </a:p>
          <a:p>
            <a:pPr lvl="2">
              <a:spcAft>
                <a:spcPts val="1200"/>
              </a:spcAft>
            </a:pPr>
            <a:r>
              <a:rPr lang="fr-FR" dirty="0" smtClean="0"/>
              <a:t>quantitatives</a:t>
            </a:r>
          </a:p>
          <a:p>
            <a:pPr lvl="2">
              <a:spcAft>
                <a:spcPts val="1200"/>
              </a:spcAft>
            </a:pPr>
            <a:r>
              <a:rPr lang="fr-FR" dirty="0" smtClean="0"/>
              <a:t>qualitatives</a:t>
            </a:r>
          </a:p>
          <a:p>
            <a:pPr lvl="1">
              <a:spcAft>
                <a:spcPts val="1200"/>
              </a:spcAft>
            </a:pPr>
            <a:r>
              <a:rPr lang="fr-FR" dirty="0" smtClean="0"/>
              <a:t>Une traduction originale: le style saint sulpicien</a:t>
            </a:r>
          </a:p>
          <a:p>
            <a:pPr lvl="1">
              <a:spcAft>
                <a:spcPts val="1200"/>
              </a:spcAft>
            </a:pPr>
            <a:r>
              <a:rPr lang="fr-FR" dirty="0" smtClean="0"/>
              <a:t>Mise en scène peu conventionnelle du clergé</a:t>
            </a:r>
          </a:p>
          <a:p>
            <a:pPr marL="0" indent="0">
              <a:buNone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99EE4-C250-407F-A11F-8E4C44D679F2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17263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Typologie du sacré moderne</a:t>
            </a:r>
          </a:p>
          <a:p>
            <a:pPr lvl="1"/>
            <a:r>
              <a:rPr lang="fr-FR" dirty="0" smtClean="0"/>
              <a:t>Syncrétique </a:t>
            </a:r>
          </a:p>
          <a:p>
            <a:pPr lvl="1"/>
            <a:r>
              <a:rPr lang="fr-FR" dirty="0" smtClean="0"/>
              <a:t>Torturé</a:t>
            </a:r>
          </a:p>
          <a:p>
            <a:pPr lvl="3"/>
            <a:r>
              <a:rPr lang="fr-FR" dirty="0" smtClean="0"/>
              <a:t>Inquiétudes spirituelles</a:t>
            </a:r>
          </a:p>
          <a:p>
            <a:pPr lvl="3"/>
            <a:r>
              <a:rPr lang="fr-FR" dirty="0" smtClean="0"/>
              <a:t>Représentations dramatisées du sacré</a:t>
            </a:r>
          </a:p>
          <a:p>
            <a:pPr lvl="1"/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99EE4-C250-407F-A11F-8E4C44D679F2}" type="slidenum">
              <a:rPr lang="fr-FR" smtClean="0"/>
              <a:t>70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59914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2400" dirty="0">
                <a:solidFill>
                  <a:schemeClr val="tx1"/>
                </a:solidFill>
              </a:rPr>
              <a:t>Représentations dramatisées du </a:t>
            </a:r>
            <a:r>
              <a:rPr lang="fr-FR" sz="2400" dirty="0" smtClean="0">
                <a:solidFill>
                  <a:schemeClr val="tx1"/>
                </a:solidFill>
              </a:rPr>
              <a:t>sacré (1/2)</a:t>
            </a:r>
            <a:endParaRPr lang="fr-FR" sz="2400" dirty="0">
              <a:solidFill>
                <a:schemeClr val="tx1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611560" y="5805264"/>
            <a:ext cx="4392488" cy="738664"/>
          </a:xfrm>
          <a:prstGeom prst="rect">
            <a:avLst/>
          </a:prstGeom>
          <a:solidFill>
            <a:schemeClr val="tx2">
              <a:alpha val="34000"/>
            </a:schemeClr>
          </a:solidFill>
          <a:ln w="25400">
            <a:solidFill>
              <a:schemeClr val="lt1">
                <a:hueOff val="0"/>
                <a:satOff val="0"/>
                <a:lumOff val="0"/>
              </a:schemeClr>
            </a:solidFill>
          </a:ln>
          <a:effectLst/>
        </p:spPr>
        <p:txBody>
          <a:bodyPr wrap="square" rtlCol="0">
            <a:spAutoFit/>
          </a:bodyPr>
          <a:lstStyle/>
          <a:p>
            <a:r>
              <a:rPr lang="fr-FR" sz="1400" i="1" dirty="0" smtClean="0"/>
              <a:t>El </a:t>
            </a:r>
            <a:r>
              <a:rPr lang="fr-FR" sz="1400" i="1" dirty="0" err="1" smtClean="0"/>
              <a:t>Cristo</a:t>
            </a:r>
            <a:r>
              <a:rPr lang="fr-FR" sz="1400" i="1" dirty="0" smtClean="0"/>
              <a:t> de la </a:t>
            </a:r>
            <a:r>
              <a:rPr lang="fr-FR" sz="1400" i="1" dirty="0" err="1" smtClean="0"/>
              <a:t>Sangre</a:t>
            </a:r>
            <a:r>
              <a:rPr lang="fr-FR" sz="1400" dirty="0" smtClean="0"/>
              <a:t>, Ignacio </a:t>
            </a:r>
            <a:r>
              <a:rPr lang="fr-FR" sz="1400" dirty="0" err="1" smtClean="0"/>
              <a:t>Zuloaga</a:t>
            </a:r>
            <a:endParaRPr lang="fr-FR" sz="1400" dirty="0" smtClean="0"/>
          </a:p>
          <a:p>
            <a:r>
              <a:rPr lang="fr-FR" sz="1400" dirty="0" smtClean="0"/>
              <a:t>1911, huile sur toile, 248 x 302</a:t>
            </a:r>
          </a:p>
          <a:p>
            <a:r>
              <a:rPr lang="fr-FR" sz="1400" dirty="0" smtClean="0"/>
              <a:t>musée Reine Sophie, Madrid</a:t>
            </a:r>
            <a:endParaRPr lang="fr-FR" sz="1400" dirty="0"/>
          </a:p>
        </p:txBody>
      </p:sp>
      <p:pic>
        <p:nvPicPr>
          <p:cNvPr id="440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1" y="1556793"/>
            <a:ext cx="4968552" cy="4170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99EE4-C250-407F-A11F-8E4C44D679F2}" type="slidenum">
              <a:rPr lang="fr-FR" smtClean="0"/>
              <a:t>71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12558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2400" dirty="0">
                <a:solidFill>
                  <a:schemeClr val="tx1"/>
                </a:solidFill>
              </a:rPr>
              <a:t>Représentations dramatisées du </a:t>
            </a:r>
            <a:r>
              <a:rPr lang="fr-FR" sz="2400" dirty="0" smtClean="0">
                <a:solidFill>
                  <a:schemeClr val="tx1"/>
                </a:solidFill>
              </a:rPr>
              <a:t>sacré (2/2)</a:t>
            </a:r>
            <a:endParaRPr lang="fr-FR" sz="2400" dirty="0">
              <a:solidFill>
                <a:schemeClr val="tx1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611560" y="5930116"/>
            <a:ext cx="4680520" cy="523220"/>
          </a:xfrm>
          <a:prstGeom prst="rect">
            <a:avLst/>
          </a:prstGeom>
          <a:solidFill>
            <a:schemeClr val="tx2">
              <a:alpha val="34000"/>
            </a:schemeClr>
          </a:solidFill>
          <a:ln w="25400">
            <a:solidFill>
              <a:schemeClr val="lt1">
                <a:hueOff val="0"/>
                <a:satOff val="0"/>
                <a:lumOff val="0"/>
              </a:schemeClr>
            </a:solidFill>
          </a:ln>
          <a:effectLst/>
        </p:spPr>
        <p:txBody>
          <a:bodyPr wrap="square" rtlCol="0">
            <a:spAutoFit/>
          </a:bodyPr>
          <a:lstStyle/>
          <a:p>
            <a:r>
              <a:rPr lang="fr-FR" sz="1400" i="1" dirty="0" smtClean="0"/>
              <a:t>El fin </a:t>
            </a:r>
            <a:r>
              <a:rPr lang="fr-FR" sz="1400" i="1" dirty="0" err="1" smtClean="0"/>
              <a:t>del</a:t>
            </a:r>
            <a:r>
              <a:rPr lang="fr-FR" sz="1400" i="1" dirty="0" smtClean="0"/>
              <a:t> </a:t>
            </a:r>
            <a:r>
              <a:rPr lang="fr-FR" sz="1400" i="1" dirty="0" err="1" smtClean="0"/>
              <a:t>mundo</a:t>
            </a:r>
            <a:r>
              <a:rPr lang="fr-FR" sz="1400" dirty="0" smtClean="0"/>
              <a:t>, José </a:t>
            </a:r>
            <a:r>
              <a:rPr lang="fr-FR" sz="1400" dirty="0" err="1" smtClean="0"/>
              <a:t>Gutiérrez</a:t>
            </a:r>
            <a:r>
              <a:rPr lang="fr-FR" sz="1400" dirty="0" smtClean="0"/>
              <a:t> Solana</a:t>
            </a:r>
          </a:p>
          <a:p>
            <a:r>
              <a:rPr lang="fr-FR" sz="1400" dirty="0" smtClean="0"/>
              <a:t>1932, huile sur toile, 232 x 148, collection Banco Santander</a:t>
            </a:r>
            <a:endParaRPr lang="fr-FR" sz="1400" dirty="0"/>
          </a:p>
        </p:txBody>
      </p:sp>
      <p:pic>
        <p:nvPicPr>
          <p:cNvPr id="450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59" y="1556792"/>
            <a:ext cx="6625734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99EE4-C250-407F-A11F-8E4C44D679F2}" type="slidenum">
              <a:rPr lang="fr-FR" smtClean="0"/>
              <a:t>72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7873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2400" dirty="0">
                <a:solidFill>
                  <a:schemeClr val="tx1"/>
                </a:solidFill>
              </a:rPr>
              <a:t>Représentations dramatisées du </a:t>
            </a:r>
            <a:r>
              <a:rPr lang="fr-FR" sz="2400" dirty="0" smtClean="0">
                <a:solidFill>
                  <a:schemeClr val="tx1"/>
                </a:solidFill>
              </a:rPr>
              <a:t>sacré (2/2)</a:t>
            </a:r>
            <a:endParaRPr lang="fr-FR" sz="2400" dirty="0">
              <a:solidFill>
                <a:schemeClr val="tx1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4355976" y="2906941"/>
            <a:ext cx="2592288" cy="954107"/>
          </a:xfrm>
          <a:prstGeom prst="rect">
            <a:avLst/>
          </a:prstGeom>
          <a:solidFill>
            <a:schemeClr val="tx2">
              <a:alpha val="34000"/>
            </a:schemeClr>
          </a:solidFill>
          <a:ln w="25400">
            <a:solidFill>
              <a:schemeClr val="lt1">
                <a:hueOff val="0"/>
                <a:satOff val="0"/>
                <a:lumOff val="0"/>
              </a:schemeClr>
            </a:solidFill>
          </a:ln>
          <a:effectLst/>
        </p:spPr>
        <p:txBody>
          <a:bodyPr wrap="square" rtlCol="0">
            <a:spAutoFit/>
          </a:bodyPr>
          <a:lstStyle/>
          <a:p>
            <a:r>
              <a:rPr lang="fr-FR" sz="1400" i="1" dirty="0" smtClean="0"/>
              <a:t>El fin </a:t>
            </a:r>
            <a:r>
              <a:rPr lang="fr-FR" sz="1400" i="1" dirty="0" err="1" smtClean="0"/>
              <a:t>del</a:t>
            </a:r>
            <a:r>
              <a:rPr lang="fr-FR" sz="1400" i="1" dirty="0" smtClean="0"/>
              <a:t> </a:t>
            </a:r>
            <a:r>
              <a:rPr lang="fr-FR" sz="1400" i="1" dirty="0" err="1" smtClean="0"/>
              <a:t>mundo</a:t>
            </a:r>
            <a:r>
              <a:rPr lang="fr-FR" sz="1400" dirty="0" smtClean="0"/>
              <a:t>, </a:t>
            </a:r>
          </a:p>
          <a:p>
            <a:r>
              <a:rPr lang="fr-FR" sz="1400" dirty="0" smtClean="0"/>
              <a:t>José </a:t>
            </a:r>
            <a:r>
              <a:rPr lang="fr-FR" sz="1400" dirty="0" err="1" smtClean="0"/>
              <a:t>Gutiérrez</a:t>
            </a:r>
            <a:r>
              <a:rPr lang="fr-FR" sz="1400" dirty="0" smtClean="0"/>
              <a:t> Solana</a:t>
            </a:r>
          </a:p>
          <a:p>
            <a:r>
              <a:rPr lang="fr-FR" sz="1400" dirty="0" smtClean="0"/>
              <a:t>1932, huile sur toile, 232 x 148, collection Banco Santander</a:t>
            </a:r>
            <a:endParaRPr lang="fr-FR" sz="1400" dirty="0"/>
          </a:p>
        </p:txBody>
      </p:sp>
      <p:pic>
        <p:nvPicPr>
          <p:cNvPr id="450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58" y="1556791"/>
            <a:ext cx="3600401" cy="2308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360" y="3933056"/>
            <a:ext cx="3603600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4355976" y="5571237"/>
            <a:ext cx="2880320" cy="954107"/>
          </a:xfrm>
          <a:prstGeom prst="rect">
            <a:avLst/>
          </a:prstGeom>
          <a:solidFill>
            <a:schemeClr val="tx2">
              <a:alpha val="34000"/>
            </a:schemeClr>
          </a:solidFill>
          <a:ln w="25400">
            <a:solidFill>
              <a:schemeClr val="lt1">
                <a:hueOff val="0"/>
                <a:satOff val="0"/>
                <a:lumOff val="0"/>
              </a:schemeClr>
            </a:solidFill>
          </a:ln>
          <a:effectLst/>
        </p:spPr>
        <p:txBody>
          <a:bodyPr wrap="square" rtlCol="0">
            <a:spAutoFit/>
          </a:bodyPr>
          <a:lstStyle/>
          <a:p>
            <a:r>
              <a:rPr lang="es-ES_tradnl" sz="1400" i="1" dirty="0"/>
              <a:t>El triunfo de la muerte</a:t>
            </a:r>
            <a:r>
              <a:rPr lang="es-ES_tradnl" sz="1400" dirty="0"/>
              <a:t>, </a:t>
            </a:r>
            <a:r>
              <a:rPr lang="es-ES_tradnl" sz="1400" dirty="0" err="1"/>
              <a:t>Pieter</a:t>
            </a:r>
            <a:r>
              <a:rPr lang="es-ES_tradnl" sz="1400" dirty="0"/>
              <a:t> Brueghel </a:t>
            </a:r>
            <a:r>
              <a:rPr lang="es-ES_tradnl" sz="1400" dirty="0" err="1"/>
              <a:t>l’ancien</a:t>
            </a:r>
            <a:endParaRPr lang="fr-FR" sz="1400" dirty="0"/>
          </a:p>
          <a:p>
            <a:r>
              <a:rPr lang="fr-FR" sz="1400" dirty="0"/>
              <a:t>1562, huile sur bois, 117 x 162 </a:t>
            </a:r>
          </a:p>
          <a:p>
            <a:r>
              <a:rPr lang="fr-FR" sz="1400" dirty="0"/>
              <a:t>musée du Prado, Madrid</a:t>
            </a:r>
          </a:p>
        </p:txBody>
      </p:sp>
      <p:cxnSp>
        <p:nvCxnSpPr>
          <p:cNvPr id="6" name="Connecteur droit 5"/>
          <p:cNvCxnSpPr/>
          <p:nvPr/>
        </p:nvCxnSpPr>
        <p:spPr>
          <a:xfrm>
            <a:off x="395536" y="2420888"/>
            <a:ext cx="4104456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/>
          <p:cNvCxnSpPr/>
          <p:nvPr/>
        </p:nvCxnSpPr>
        <p:spPr>
          <a:xfrm>
            <a:off x="395536" y="4437112"/>
            <a:ext cx="4104456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/>
          <p:cNvCxnSpPr/>
          <p:nvPr/>
        </p:nvCxnSpPr>
        <p:spPr>
          <a:xfrm>
            <a:off x="395536" y="5229200"/>
            <a:ext cx="4104456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Espace réservé du numéro de diapositive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99EE4-C250-407F-A11F-8E4C44D679F2}" type="slidenum">
              <a:rPr lang="fr-FR" smtClean="0"/>
              <a:t>73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71928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2400" dirty="0">
                <a:solidFill>
                  <a:schemeClr val="tx1"/>
                </a:solidFill>
              </a:rPr>
              <a:t>Représentations dramatisées du </a:t>
            </a:r>
            <a:r>
              <a:rPr lang="fr-FR" sz="2400" dirty="0" smtClean="0">
                <a:solidFill>
                  <a:schemeClr val="tx1"/>
                </a:solidFill>
              </a:rPr>
              <a:t>sacré (2/2)</a:t>
            </a:r>
            <a:endParaRPr lang="fr-FR" sz="2400" dirty="0">
              <a:solidFill>
                <a:schemeClr val="tx1"/>
              </a:solidFill>
            </a:endParaRPr>
          </a:p>
        </p:txBody>
      </p:sp>
      <p:graphicFrame>
        <p:nvGraphicFramePr>
          <p:cNvPr id="6" name="Espace réservé du contenu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511330"/>
              </p:ext>
            </p:extLst>
          </p:nvPr>
        </p:nvGraphicFramePr>
        <p:xfrm>
          <a:off x="457200" y="1749692"/>
          <a:ext cx="8229600" cy="46685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/>
                <a:gridCol w="4114800"/>
              </a:tblGrid>
              <a:tr h="2190868">
                <a:tc>
                  <a:txBody>
                    <a:bodyPr/>
                    <a:lstStyle/>
                    <a:p>
                      <a:pPr algn="r"/>
                      <a:endParaRPr lang="fr-FR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r"/>
                      <a:endParaRPr lang="fr-FR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r"/>
                      <a:endParaRPr lang="fr-FR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r"/>
                      <a:endParaRPr lang="fr-FR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r"/>
                      <a:endParaRPr lang="fr-FR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r"/>
                      <a:endParaRPr lang="fr-FR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r"/>
                      <a:endParaRPr lang="fr-FR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r"/>
                      <a:r>
                        <a:rPr lang="fr-FR" b="1" dirty="0" smtClean="0">
                          <a:solidFill>
                            <a:schemeClr val="tx1"/>
                          </a:solidFill>
                        </a:rPr>
                        <a:t>crânes et cercueil</a:t>
                      </a:r>
                      <a:endParaRPr lang="fr-FR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fr-FR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r"/>
                      <a:endParaRPr lang="fr-FR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r"/>
                      <a:endParaRPr lang="fr-FR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r"/>
                      <a:endParaRPr lang="fr-FR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r"/>
                      <a:endParaRPr lang="fr-FR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r"/>
                      <a:endParaRPr lang="fr-FR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r"/>
                      <a:endParaRPr lang="fr-FR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r"/>
                      <a:r>
                        <a:rPr lang="fr-FR" b="1" dirty="0" smtClean="0">
                          <a:solidFill>
                            <a:schemeClr val="tx1"/>
                          </a:solidFill>
                        </a:rPr>
                        <a:t>naufrage</a:t>
                      </a:r>
                      <a:endParaRPr lang="fr-FR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66000"/>
                      </a:schemeClr>
                    </a:solidFill>
                  </a:tcPr>
                </a:tc>
              </a:tr>
              <a:tr h="2382503">
                <a:tc>
                  <a:txBody>
                    <a:bodyPr/>
                    <a:lstStyle/>
                    <a:p>
                      <a:pPr algn="r"/>
                      <a:endParaRPr lang="fr-FR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r"/>
                      <a:endParaRPr lang="fr-FR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r"/>
                      <a:endParaRPr lang="fr-FR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r"/>
                      <a:endParaRPr lang="fr-FR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r"/>
                      <a:endParaRPr lang="fr-FR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r"/>
                      <a:endParaRPr lang="fr-FR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r"/>
                      <a:endParaRPr lang="fr-FR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r"/>
                      <a:r>
                        <a:rPr lang="fr-FR" b="1" dirty="0" smtClean="0">
                          <a:solidFill>
                            <a:schemeClr val="tx1"/>
                          </a:solidFill>
                        </a:rPr>
                        <a:t>cheval mort</a:t>
                      </a:r>
                      <a:endParaRPr lang="fr-FR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fr-FR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r"/>
                      <a:endParaRPr lang="fr-FR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r"/>
                      <a:endParaRPr lang="fr-FR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r"/>
                      <a:endParaRPr lang="fr-FR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r"/>
                      <a:endParaRPr lang="fr-FR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r"/>
                      <a:endParaRPr lang="fr-FR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r"/>
                      <a:endParaRPr lang="fr-FR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r"/>
                      <a:r>
                        <a:rPr lang="fr-FR" b="1" dirty="0" smtClean="0">
                          <a:solidFill>
                            <a:schemeClr val="tx1"/>
                          </a:solidFill>
                        </a:rPr>
                        <a:t>squelette entraînant</a:t>
                      </a:r>
                      <a:r>
                        <a:rPr lang="fr-FR" b="1" baseline="0" dirty="0" smtClean="0">
                          <a:solidFill>
                            <a:schemeClr val="tx1"/>
                          </a:solidFill>
                        </a:rPr>
                        <a:t> un corps</a:t>
                      </a:r>
                      <a:endParaRPr lang="fr-FR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66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45059" name="Picture 3" descr="F:\imPEINTRES\AAheritages\DETAIL1bBrueghel_Ancien_triomphe_mort_1562_huile_panneau_117x162_prad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437" y="1832574"/>
            <a:ext cx="1091021" cy="1175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0" name="Picture 4" descr="F:\imPEINTRES\AAheritages\DETAIL1Brueghel_Ancien_triomphe_mort_1562_huile_panneau_117x162_prad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131" y="3038841"/>
            <a:ext cx="1354654" cy="863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1" name="Picture 5" descr="F:\imPEINTRES\AAheritages\DETAIL2Brueghel_Ancien_triomphe_mort_1562_huile_panneau_117x162_prad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903476"/>
            <a:ext cx="1748808" cy="1333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2" name="Picture 6" descr="F:\imPEINTRES\AAheritages\DETAIL3Brueghel_Ancien_triomphe_mort_1562_huile_panneau_117x162_prado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0581" y="2708920"/>
            <a:ext cx="1944216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3" name="Picture 7" descr="F:\imPEINTRES\AAheritages\DETAIL4Brueghel_Ancien_triomphe_mort_1562_huile_panneau_117x162_prado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2111" y="4160826"/>
            <a:ext cx="1242686" cy="1819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4" name="Picture 8" descr="F:\imPEINTRES\SOLANA_GUTIERREZ_José\DETAIL1el_fin_del_mundo_1932_huile_toile_232x148_coll_Banco_Santander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827336"/>
            <a:ext cx="1605876" cy="1450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5" name="Picture 9" descr="F:\imPEINTRES\SOLANA_GUTIERREZ_José\DETAIL2el_fin_del_mundo_1932_huile_toile_232x148_coll_Banco_Santander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0353" y="4204172"/>
            <a:ext cx="1939331" cy="1333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6" name="Picture 10" descr="F:\imPEINTRES\SOLANA_GUTIERREZ_José\DETAIL3el_fin_del_mundo_1932_huile_toile_232x148_coll_Banco_Santander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6462" y="1832574"/>
            <a:ext cx="1775702" cy="1092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7" name="Picture 11" descr="F:\imPEINTRES\SOLANA_GUTIERREZ_José\DETAIL4el_fin_del_mundo_1932_huile_toile_232x148_coll_Banco_Santander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6009" y="4192020"/>
            <a:ext cx="756155" cy="1757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99EE4-C250-407F-A11F-8E4C44D679F2}" type="slidenum">
              <a:rPr lang="fr-FR" smtClean="0"/>
              <a:t>74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92584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Typologie du sacré moderne</a:t>
            </a:r>
          </a:p>
          <a:p>
            <a:pPr lvl="1"/>
            <a:r>
              <a:rPr lang="fr-FR" dirty="0" smtClean="0"/>
              <a:t>Syncrétique </a:t>
            </a:r>
          </a:p>
          <a:p>
            <a:pPr lvl="1"/>
            <a:r>
              <a:rPr lang="fr-FR" dirty="0" smtClean="0"/>
              <a:t>Torturé</a:t>
            </a:r>
          </a:p>
          <a:p>
            <a:pPr lvl="1"/>
            <a:r>
              <a:rPr lang="fr-FR" dirty="0" smtClean="0"/>
              <a:t>Mystique</a:t>
            </a:r>
          </a:p>
          <a:p>
            <a:pPr lvl="3"/>
            <a:r>
              <a:rPr lang="fr-FR" dirty="0" smtClean="0"/>
              <a:t>Fondements</a:t>
            </a:r>
          </a:p>
          <a:p>
            <a:pPr lvl="3"/>
            <a:r>
              <a:rPr lang="fr-FR" dirty="0" smtClean="0"/>
              <a:t>Théophanies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99EE4-C250-407F-A11F-8E4C44D679F2}" type="slidenum">
              <a:rPr lang="fr-FR" smtClean="0"/>
              <a:t>75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39240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2400" dirty="0" smtClean="0">
                <a:solidFill>
                  <a:schemeClr val="tx1"/>
                </a:solidFill>
              </a:rPr>
              <a:t>Théophanies (1/3)</a:t>
            </a:r>
            <a:endParaRPr lang="fr-FR" sz="2400" dirty="0">
              <a:solidFill>
                <a:schemeClr val="tx1"/>
              </a:solidFill>
            </a:endParaRPr>
          </a:p>
        </p:txBody>
      </p:sp>
      <p:pic>
        <p:nvPicPr>
          <p:cNvPr id="471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700808"/>
            <a:ext cx="5958394" cy="40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611560" y="5877271"/>
            <a:ext cx="3456384" cy="738664"/>
          </a:xfrm>
          <a:prstGeom prst="rect">
            <a:avLst/>
          </a:prstGeom>
          <a:solidFill>
            <a:schemeClr val="tx2">
              <a:alpha val="34000"/>
            </a:schemeClr>
          </a:solidFill>
          <a:ln w="25400">
            <a:solidFill>
              <a:schemeClr val="lt1">
                <a:hueOff val="0"/>
                <a:satOff val="0"/>
                <a:lumOff val="0"/>
              </a:schemeClr>
            </a:solidFill>
          </a:ln>
          <a:effectLst/>
        </p:spPr>
        <p:txBody>
          <a:bodyPr wrap="square" rtlCol="0">
            <a:spAutoFit/>
          </a:bodyPr>
          <a:lstStyle/>
          <a:p>
            <a:r>
              <a:rPr lang="fr-FR" sz="1400" i="1" dirty="0" err="1" smtClean="0"/>
              <a:t>Crepúsculo</a:t>
            </a:r>
            <a:r>
              <a:rPr lang="fr-FR" sz="1400" i="1" dirty="0" smtClean="0"/>
              <a:t> en </a:t>
            </a:r>
            <a:r>
              <a:rPr lang="fr-FR" sz="1400" i="1" dirty="0" err="1" smtClean="0"/>
              <a:t>Algorta</a:t>
            </a:r>
            <a:r>
              <a:rPr lang="fr-FR" sz="1400" dirty="0" smtClean="0"/>
              <a:t>,  Dario de </a:t>
            </a:r>
            <a:r>
              <a:rPr lang="fr-FR" sz="1400" dirty="0" err="1" smtClean="0"/>
              <a:t>Regoyos</a:t>
            </a:r>
            <a:endParaRPr lang="fr-FR" sz="1400" dirty="0" smtClean="0"/>
          </a:p>
          <a:p>
            <a:r>
              <a:rPr lang="fr-FR" sz="1400" dirty="0" smtClean="0"/>
              <a:t>1909, huile sur toile, 31,5 x 47 </a:t>
            </a:r>
          </a:p>
          <a:p>
            <a:r>
              <a:rPr lang="fr-FR" sz="1400" dirty="0" smtClean="0"/>
              <a:t>collection particulière</a:t>
            </a:r>
            <a:endParaRPr lang="fr-FR" sz="1400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99EE4-C250-407F-A11F-8E4C44D679F2}" type="slidenum">
              <a:rPr lang="fr-FR" smtClean="0"/>
              <a:t>76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35805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2400" dirty="0" smtClean="0">
                <a:solidFill>
                  <a:schemeClr val="tx1"/>
                </a:solidFill>
              </a:rPr>
              <a:t>Théophanies (2/3)</a:t>
            </a:r>
            <a:endParaRPr lang="fr-FR" sz="2400" dirty="0">
              <a:solidFill>
                <a:schemeClr val="tx1"/>
              </a:solidFill>
            </a:endParaRPr>
          </a:p>
        </p:txBody>
      </p:sp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59" y="1628800"/>
            <a:ext cx="7051229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611558" y="5791619"/>
            <a:ext cx="4608513" cy="738664"/>
          </a:xfrm>
          <a:prstGeom prst="rect">
            <a:avLst/>
          </a:prstGeom>
          <a:solidFill>
            <a:schemeClr val="tx2">
              <a:alpha val="34000"/>
            </a:schemeClr>
          </a:solidFill>
          <a:ln w="25400">
            <a:solidFill>
              <a:schemeClr val="lt1">
                <a:hueOff val="0"/>
                <a:satOff val="0"/>
                <a:lumOff val="0"/>
              </a:schemeClr>
            </a:solidFill>
          </a:ln>
          <a:effectLst/>
        </p:spPr>
        <p:txBody>
          <a:bodyPr wrap="square" rtlCol="0">
            <a:spAutoFit/>
          </a:bodyPr>
          <a:lstStyle/>
          <a:p>
            <a:r>
              <a:rPr lang="es-ES_tradnl" sz="1400" i="1" dirty="0"/>
              <a:t>El toque de la oración, </a:t>
            </a:r>
            <a:r>
              <a:rPr lang="es-ES_tradnl" sz="1400" dirty="0" err="1"/>
              <a:t>Modest</a:t>
            </a:r>
            <a:r>
              <a:rPr lang="es-ES_tradnl" sz="1400" dirty="0"/>
              <a:t> </a:t>
            </a:r>
            <a:r>
              <a:rPr lang="es-ES_tradnl" sz="1400" dirty="0" err="1"/>
              <a:t>Urgell</a:t>
            </a:r>
            <a:r>
              <a:rPr lang="es-ES_tradnl" sz="1400" i="1" dirty="0"/>
              <a:t>,</a:t>
            </a:r>
            <a:endParaRPr lang="fr-FR" sz="1400" dirty="0"/>
          </a:p>
          <a:p>
            <a:r>
              <a:rPr lang="fr-FR" sz="1400" dirty="0"/>
              <a:t>1871, huile sur toile</a:t>
            </a:r>
          </a:p>
          <a:p>
            <a:r>
              <a:rPr lang="fr-FR" sz="1400" dirty="0"/>
              <a:t>Musée national d’Arts de Catalogne, Barcelone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99EE4-C250-407F-A11F-8E4C44D679F2}" type="slidenum">
              <a:rPr lang="fr-FR" smtClean="0"/>
              <a:t>77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16716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2400" dirty="0" smtClean="0">
                <a:solidFill>
                  <a:schemeClr val="tx1"/>
                </a:solidFill>
              </a:rPr>
              <a:t>Théophanies (1/3)</a:t>
            </a:r>
            <a:endParaRPr lang="fr-FR" sz="2400" dirty="0">
              <a:solidFill>
                <a:schemeClr val="tx1"/>
              </a:solidFill>
            </a:endParaRPr>
          </a:p>
        </p:txBody>
      </p:sp>
      <p:pic>
        <p:nvPicPr>
          <p:cNvPr id="491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59" y="1556792"/>
            <a:ext cx="6023133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611560" y="6021288"/>
            <a:ext cx="5040560" cy="523220"/>
          </a:xfrm>
          <a:prstGeom prst="rect">
            <a:avLst/>
          </a:prstGeom>
          <a:solidFill>
            <a:schemeClr val="tx2">
              <a:alpha val="34000"/>
            </a:schemeClr>
          </a:solidFill>
          <a:ln w="25400">
            <a:solidFill>
              <a:schemeClr val="lt1">
                <a:hueOff val="0"/>
                <a:satOff val="0"/>
                <a:lumOff val="0"/>
              </a:schemeClr>
            </a:solidFill>
          </a:ln>
          <a:effectLst/>
        </p:spPr>
        <p:txBody>
          <a:bodyPr wrap="square" rtlCol="0">
            <a:spAutoFit/>
          </a:bodyPr>
          <a:lstStyle/>
          <a:p>
            <a:r>
              <a:rPr lang="fr-FR" sz="1400" i="1" dirty="0" err="1" smtClean="0"/>
              <a:t>Volviendo</a:t>
            </a:r>
            <a:r>
              <a:rPr lang="fr-FR" sz="1400" i="1" dirty="0" smtClean="0"/>
              <a:t> </a:t>
            </a:r>
            <a:r>
              <a:rPr lang="fr-FR" sz="1400" i="1" dirty="0" err="1" smtClean="0"/>
              <a:t>del</a:t>
            </a:r>
            <a:r>
              <a:rPr lang="fr-FR" sz="1400" i="1" dirty="0" smtClean="0"/>
              <a:t> </a:t>
            </a:r>
            <a:r>
              <a:rPr lang="fr-FR" sz="1400" i="1" dirty="0" err="1" smtClean="0"/>
              <a:t>huerto</a:t>
            </a:r>
            <a:r>
              <a:rPr lang="fr-FR" sz="1400" dirty="0" smtClean="0"/>
              <a:t>, Joan </a:t>
            </a:r>
            <a:r>
              <a:rPr lang="fr-FR" sz="1400" dirty="0" err="1" smtClean="0"/>
              <a:t>Llimona</a:t>
            </a:r>
            <a:endParaRPr lang="fr-FR" sz="1400" dirty="0" smtClean="0"/>
          </a:p>
          <a:p>
            <a:r>
              <a:rPr lang="fr-FR" sz="1400" dirty="0" smtClean="0"/>
              <a:t>1896, huile sur toile, musée d’art moderne, Barcelone</a:t>
            </a:r>
            <a:endParaRPr lang="fr-FR" sz="1400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99EE4-C250-407F-A11F-8E4C44D679F2}" type="slidenum">
              <a:rPr lang="fr-FR" smtClean="0"/>
              <a:t>78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7117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Typologie du sacré moderne</a:t>
            </a:r>
          </a:p>
          <a:p>
            <a:pPr lvl="1"/>
            <a:r>
              <a:rPr lang="fr-FR" dirty="0" smtClean="0"/>
              <a:t>Syncrétique </a:t>
            </a:r>
          </a:p>
          <a:p>
            <a:pPr lvl="1"/>
            <a:r>
              <a:rPr lang="fr-FR" dirty="0" smtClean="0"/>
              <a:t>Torturé</a:t>
            </a:r>
          </a:p>
          <a:p>
            <a:pPr lvl="1"/>
            <a:r>
              <a:rPr lang="fr-FR" dirty="0" smtClean="0"/>
              <a:t>Mystique</a:t>
            </a:r>
          </a:p>
          <a:p>
            <a:pPr lvl="1"/>
            <a:r>
              <a:rPr lang="fr-FR" dirty="0" smtClean="0"/>
              <a:t>Subreptice </a:t>
            </a:r>
          </a:p>
          <a:p>
            <a:pPr lvl="3"/>
            <a:r>
              <a:rPr lang="fr-FR" dirty="0" smtClean="0"/>
              <a:t>« Une profondeur étrangère »</a:t>
            </a:r>
          </a:p>
          <a:p>
            <a:pPr lvl="1"/>
            <a:endParaRPr lang="fr-FR" dirty="0" smtClean="0"/>
          </a:p>
          <a:p>
            <a:pPr lvl="1"/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99EE4-C250-407F-A11F-8E4C44D679F2}" type="slidenum">
              <a:rPr lang="fr-FR" smtClean="0"/>
              <a:t>79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5666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2400" dirty="0" smtClean="0">
                <a:solidFill>
                  <a:schemeClr val="tx1"/>
                </a:solidFill>
              </a:rPr>
              <a:t>Mise en scène peu conventionnelle du clergé (1/3)</a:t>
            </a:r>
            <a:endParaRPr lang="fr-FR" sz="2400" dirty="0">
              <a:solidFill>
                <a:schemeClr val="tx1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fr-FR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19833"/>
            <a:ext cx="5749872" cy="380611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467544" y="5589240"/>
            <a:ext cx="4104456" cy="738664"/>
          </a:xfrm>
          <a:prstGeom prst="rect">
            <a:avLst/>
          </a:prstGeom>
          <a:solidFill>
            <a:schemeClr val="tx2">
              <a:alpha val="34000"/>
            </a:schemeClr>
          </a:solidFill>
          <a:ln w="25400">
            <a:solidFill>
              <a:schemeClr val="lt1">
                <a:hueOff val="0"/>
                <a:satOff val="0"/>
                <a:lumOff val="0"/>
              </a:schemeClr>
            </a:solidFill>
          </a:ln>
          <a:effectLst/>
        </p:spPr>
        <p:txBody>
          <a:bodyPr wrap="square" rtlCol="0">
            <a:spAutoFit/>
          </a:bodyPr>
          <a:lstStyle/>
          <a:p>
            <a:r>
              <a:rPr lang="es-ES_tradnl" sz="1400" i="1" dirty="0"/>
              <a:t>La antesala de su Eminencia</a:t>
            </a:r>
            <a:r>
              <a:rPr lang="es-ES_tradnl" sz="1400" i="1" dirty="0" smtClean="0"/>
              <a:t>, </a:t>
            </a:r>
            <a:r>
              <a:rPr lang="es-ES_tradnl" sz="1400" dirty="0" smtClean="0"/>
              <a:t>José </a:t>
            </a:r>
            <a:r>
              <a:rPr lang="es-ES_tradnl" sz="1400" dirty="0"/>
              <a:t>Villegas Cordero</a:t>
            </a:r>
            <a:endParaRPr lang="fr-FR" sz="1400" dirty="0"/>
          </a:p>
          <a:p>
            <a:r>
              <a:rPr lang="fr-FR" sz="1400" dirty="0" smtClean="0"/>
              <a:t>1890, 68 </a:t>
            </a:r>
            <a:r>
              <a:rPr lang="fr-FR" sz="1400" dirty="0"/>
              <a:t>x 100 </a:t>
            </a:r>
          </a:p>
          <a:p>
            <a:r>
              <a:rPr lang="fr-FR" sz="1400" dirty="0"/>
              <a:t>collection particulière, Barcelone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99EE4-C250-407F-A11F-8E4C44D679F2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32945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2400" dirty="0" smtClean="0">
                <a:solidFill>
                  <a:schemeClr val="tx1"/>
                </a:solidFill>
              </a:rPr>
              <a:t>« Une profondeur étrangère »</a:t>
            </a:r>
            <a:endParaRPr lang="fr-FR" sz="2400" dirty="0">
              <a:solidFill>
                <a:schemeClr val="tx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99EE4-C250-407F-A11F-8E4C44D679F2}" type="slidenum">
              <a:rPr lang="fr-FR" smtClean="0"/>
              <a:t>80</a:t>
            </a:fld>
            <a:endParaRPr lang="fr-FR"/>
          </a:p>
        </p:txBody>
      </p:sp>
      <p:pic>
        <p:nvPicPr>
          <p:cNvPr id="501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84784"/>
            <a:ext cx="5400000" cy="4342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611560" y="5877272"/>
            <a:ext cx="5688632" cy="738664"/>
          </a:xfrm>
          <a:prstGeom prst="rect">
            <a:avLst/>
          </a:prstGeom>
          <a:solidFill>
            <a:schemeClr val="tx2">
              <a:alpha val="34000"/>
            </a:schemeClr>
          </a:solidFill>
          <a:ln w="25400">
            <a:solidFill>
              <a:schemeClr val="lt1">
                <a:hueOff val="0"/>
                <a:satOff val="0"/>
                <a:lumOff val="0"/>
              </a:schemeClr>
            </a:solidFill>
          </a:ln>
          <a:effectLst/>
        </p:spPr>
        <p:txBody>
          <a:bodyPr wrap="square" rtlCol="0">
            <a:spAutoFit/>
          </a:bodyPr>
          <a:lstStyle/>
          <a:p>
            <a:r>
              <a:rPr lang="fr-FR" sz="1400" i="1" dirty="0" smtClean="0"/>
              <a:t>La Magdalena en la </a:t>
            </a:r>
            <a:r>
              <a:rPr lang="fr-FR" sz="1400" i="1" dirty="0" err="1" smtClean="0"/>
              <a:t>tumba</a:t>
            </a:r>
            <a:r>
              <a:rPr lang="fr-FR" sz="1400" i="1" dirty="0" smtClean="0"/>
              <a:t> </a:t>
            </a:r>
            <a:r>
              <a:rPr lang="fr-FR" sz="1400" i="1" dirty="0" err="1" smtClean="0"/>
              <a:t>vacía</a:t>
            </a:r>
            <a:r>
              <a:rPr lang="fr-FR" sz="1400" i="1" dirty="0" smtClean="0"/>
              <a:t> de </a:t>
            </a:r>
            <a:r>
              <a:rPr lang="fr-FR" sz="1400" i="1" dirty="0" err="1" smtClean="0"/>
              <a:t>Cristo</a:t>
            </a:r>
            <a:r>
              <a:rPr lang="fr-FR" sz="1400" dirty="0" smtClean="0"/>
              <a:t>, Carlos Luis Ribera y </a:t>
            </a:r>
            <a:r>
              <a:rPr lang="fr-FR" sz="1400" dirty="0" err="1" smtClean="0"/>
              <a:t>Fieve</a:t>
            </a:r>
            <a:endParaRPr lang="fr-FR" sz="1400" dirty="0" smtClean="0"/>
          </a:p>
          <a:p>
            <a:r>
              <a:rPr lang="fr-FR" sz="1400" dirty="0" smtClean="0"/>
              <a:t>huile sur toile, 194 x 240</a:t>
            </a:r>
          </a:p>
          <a:p>
            <a:r>
              <a:rPr lang="fr-FR" sz="1400" dirty="0" smtClean="0"/>
              <a:t>musée national de Saint Charles, </a:t>
            </a:r>
            <a:r>
              <a:rPr lang="fr-FR" sz="1400" dirty="0" err="1" smtClean="0"/>
              <a:t>México</a:t>
            </a:r>
            <a:endParaRPr lang="fr-FR" sz="1400" dirty="0"/>
          </a:p>
        </p:txBody>
      </p:sp>
      <p:sp>
        <p:nvSpPr>
          <p:cNvPr id="8" name="Explosion 1 7"/>
          <p:cNvSpPr/>
          <p:nvPr/>
        </p:nvSpPr>
        <p:spPr>
          <a:xfrm>
            <a:off x="2411760" y="4355812"/>
            <a:ext cx="1800200" cy="1890792"/>
          </a:xfrm>
          <a:prstGeom prst="irregularSeal1">
            <a:avLst/>
          </a:prstGeom>
          <a:solidFill>
            <a:schemeClr val="accent2">
              <a:alpha val="35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18934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Typologie du sacré moderne</a:t>
            </a:r>
          </a:p>
          <a:p>
            <a:pPr lvl="1"/>
            <a:r>
              <a:rPr lang="fr-FR" dirty="0" smtClean="0"/>
              <a:t>Syncrétique </a:t>
            </a:r>
          </a:p>
          <a:p>
            <a:pPr lvl="1"/>
            <a:r>
              <a:rPr lang="fr-FR" dirty="0" smtClean="0"/>
              <a:t>Torturé</a:t>
            </a:r>
          </a:p>
          <a:p>
            <a:pPr lvl="1"/>
            <a:r>
              <a:rPr lang="fr-FR" dirty="0" smtClean="0"/>
              <a:t>Mystique</a:t>
            </a:r>
          </a:p>
          <a:p>
            <a:pPr lvl="1"/>
            <a:r>
              <a:rPr lang="fr-FR" dirty="0" smtClean="0"/>
              <a:t>Subreptice </a:t>
            </a:r>
          </a:p>
          <a:p>
            <a:pPr lvl="3"/>
            <a:r>
              <a:rPr lang="fr-FR" dirty="0" smtClean="0"/>
              <a:t>« Une profondeur étrangère »</a:t>
            </a:r>
          </a:p>
          <a:p>
            <a:pPr lvl="3"/>
            <a:r>
              <a:rPr lang="fr-FR" dirty="0" smtClean="0"/>
              <a:t>Un sacré en filigrane</a:t>
            </a:r>
          </a:p>
          <a:p>
            <a:pPr lvl="1"/>
            <a:endParaRPr lang="fr-FR" dirty="0" smtClean="0"/>
          </a:p>
          <a:p>
            <a:pPr lvl="1"/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99EE4-C250-407F-A11F-8E4C44D679F2}" type="slidenum">
              <a:rPr lang="fr-FR" smtClean="0"/>
              <a:t>81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98012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2400" dirty="0" smtClean="0">
                <a:solidFill>
                  <a:schemeClr val="tx1"/>
                </a:solidFill>
              </a:rPr>
              <a:t>Un sacré en filigrane (rappels) </a:t>
            </a:r>
            <a:endParaRPr lang="fr-FR" sz="2400" dirty="0">
              <a:solidFill>
                <a:schemeClr val="tx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99EE4-C250-407F-A11F-8E4C44D679F2}" type="slidenum">
              <a:rPr lang="fr-FR" smtClean="0"/>
              <a:t>82</a:t>
            </a:fld>
            <a:endParaRPr lang="fr-FR"/>
          </a:p>
        </p:txBody>
      </p:sp>
      <p:pic>
        <p:nvPicPr>
          <p:cNvPr id="512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307" y="1505198"/>
            <a:ext cx="2206493" cy="3507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0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8934" y="1546502"/>
            <a:ext cx="3015234" cy="2800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0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546502"/>
            <a:ext cx="2396970" cy="3555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6417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Typologie du sacré moderne</a:t>
            </a:r>
          </a:p>
          <a:p>
            <a:pPr lvl="1"/>
            <a:r>
              <a:rPr lang="fr-FR" dirty="0" smtClean="0"/>
              <a:t>Syncrétique </a:t>
            </a:r>
          </a:p>
          <a:p>
            <a:pPr lvl="1"/>
            <a:r>
              <a:rPr lang="fr-FR" dirty="0" smtClean="0"/>
              <a:t>Torturé</a:t>
            </a:r>
          </a:p>
          <a:p>
            <a:pPr lvl="1"/>
            <a:r>
              <a:rPr lang="fr-FR" dirty="0" smtClean="0"/>
              <a:t>Mystique</a:t>
            </a:r>
          </a:p>
          <a:p>
            <a:pPr lvl="1"/>
            <a:r>
              <a:rPr lang="fr-FR" dirty="0" smtClean="0"/>
              <a:t>Subreptice </a:t>
            </a:r>
          </a:p>
          <a:p>
            <a:pPr lvl="3"/>
            <a:r>
              <a:rPr lang="fr-FR" dirty="0" smtClean="0"/>
              <a:t>« Une profondeur étrangère »</a:t>
            </a:r>
          </a:p>
          <a:p>
            <a:pPr lvl="3"/>
            <a:r>
              <a:rPr lang="fr-FR" dirty="0" smtClean="0"/>
              <a:t>Un sacré en filigrane</a:t>
            </a:r>
          </a:p>
          <a:p>
            <a:pPr lvl="3"/>
            <a:r>
              <a:rPr lang="fr-FR" dirty="0" smtClean="0"/>
              <a:t>Ultime renversement</a:t>
            </a:r>
          </a:p>
          <a:p>
            <a:pPr lvl="1"/>
            <a:endParaRPr lang="fr-FR" dirty="0" smtClean="0"/>
          </a:p>
          <a:p>
            <a:pPr lvl="1"/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99EE4-C250-407F-A11F-8E4C44D679F2}" type="slidenum">
              <a:rPr lang="fr-FR" smtClean="0"/>
              <a:t>83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27132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2400" dirty="0" smtClean="0">
                <a:solidFill>
                  <a:schemeClr val="tx1"/>
                </a:solidFill>
              </a:rPr>
              <a:t>Ultime renversement</a:t>
            </a:r>
            <a:endParaRPr lang="fr-FR" sz="2400" dirty="0">
              <a:solidFill>
                <a:schemeClr val="tx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99EE4-C250-407F-A11F-8E4C44D679F2}" type="slidenum">
              <a:rPr lang="fr-FR" smtClean="0"/>
              <a:t>84</a:t>
            </a:fld>
            <a:endParaRPr lang="fr-FR"/>
          </a:p>
        </p:txBody>
      </p:sp>
      <p:pic>
        <p:nvPicPr>
          <p:cNvPr id="522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556792"/>
            <a:ext cx="2975976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3635896" y="5643245"/>
            <a:ext cx="3024336" cy="954107"/>
          </a:xfrm>
          <a:prstGeom prst="rect">
            <a:avLst/>
          </a:prstGeom>
          <a:solidFill>
            <a:schemeClr val="tx2">
              <a:alpha val="34000"/>
            </a:schemeClr>
          </a:solidFill>
          <a:ln w="25400">
            <a:solidFill>
              <a:schemeClr val="lt1">
                <a:hueOff val="0"/>
                <a:satOff val="0"/>
                <a:lumOff val="0"/>
              </a:schemeClr>
            </a:solidFill>
          </a:ln>
          <a:effectLst/>
        </p:spPr>
        <p:txBody>
          <a:bodyPr wrap="square" rtlCol="0">
            <a:spAutoFit/>
          </a:bodyPr>
          <a:lstStyle/>
          <a:p>
            <a:r>
              <a:rPr lang="fr-FR" sz="1400" i="1" dirty="0" err="1" smtClean="0"/>
              <a:t>Virgen</a:t>
            </a:r>
            <a:r>
              <a:rPr lang="fr-FR" sz="1400" i="1" dirty="0" smtClean="0"/>
              <a:t> con Niño</a:t>
            </a:r>
            <a:r>
              <a:rPr lang="fr-FR" sz="1400" dirty="0" smtClean="0"/>
              <a:t>, Jaime </a:t>
            </a:r>
            <a:r>
              <a:rPr lang="fr-FR" sz="1400" dirty="0" err="1" smtClean="0"/>
              <a:t>Morera</a:t>
            </a:r>
            <a:endParaRPr lang="fr-FR" sz="1400" dirty="0" smtClean="0"/>
          </a:p>
          <a:p>
            <a:r>
              <a:rPr lang="fr-FR" sz="1400" dirty="0" smtClean="0"/>
              <a:t>1904, huile sur toile, 103 x 61</a:t>
            </a:r>
          </a:p>
          <a:p>
            <a:r>
              <a:rPr lang="fr-FR" sz="1400" dirty="0" smtClean="0"/>
              <a:t>musée </a:t>
            </a:r>
            <a:r>
              <a:rPr lang="fr-FR" sz="1400" dirty="0" smtClean="0"/>
              <a:t>d’art de Jaime </a:t>
            </a:r>
            <a:r>
              <a:rPr lang="fr-FR" sz="1400" dirty="0" err="1" smtClean="0"/>
              <a:t>Morera</a:t>
            </a:r>
            <a:r>
              <a:rPr lang="fr-FR" sz="1400" dirty="0" smtClean="0"/>
              <a:t>, </a:t>
            </a:r>
            <a:r>
              <a:rPr lang="fr-FR" sz="1400" dirty="0" err="1" smtClean="0"/>
              <a:t>Lleida</a:t>
            </a:r>
            <a:r>
              <a:rPr lang="fr-FR" sz="1400" dirty="0" smtClean="0"/>
              <a:t>, Espagne</a:t>
            </a:r>
            <a:endParaRPr lang="fr-FR" sz="1400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3247302"/>
            <a:ext cx="1186788" cy="1535842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1484784"/>
            <a:ext cx="1186788" cy="1246883"/>
          </a:xfrm>
          <a:prstGeom prst="rect">
            <a:avLst/>
          </a:prstGeom>
        </p:spPr>
      </p:pic>
      <p:sp>
        <p:nvSpPr>
          <p:cNvPr id="11" name="Ellipse 10"/>
          <p:cNvSpPr/>
          <p:nvPr/>
        </p:nvSpPr>
        <p:spPr>
          <a:xfrm>
            <a:off x="7468911" y="3501008"/>
            <a:ext cx="754740" cy="216024"/>
          </a:xfrm>
          <a:prstGeom prst="ellipse">
            <a:avLst/>
          </a:prstGeom>
          <a:solidFill>
            <a:schemeClr val="accent2">
              <a:alpha val="35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12" name="Ellipse 11"/>
          <p:cNvSpPr/>
          <p:nvPr/>
        </p:nvSpPr>
        <p:spPr>
          <a:xfrm rot="20157556">
            <a:off x="7749016" y="1810034"/>
            <a:ext cx="449378" cy="216024"/>
          </a:xfrm>
          <a:prstGeom prst="ellipse">
            <a:avLst/>
          </a:prstGeom>
          <a:solidFill>
            <a:schemeClr val="accent2">
              <a:alpha val="35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0261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12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2400" dirty="0" smtClean="0">
                <a:solidFill>
                  <a:schemeClr val="tx1"/>
                </a:solidFill>
              </a:rPr>
              <a:t>Ultime renversement</a:t>
            </a:r>
            <a:endParaRPr lang="fr-FR" sz="2400" dirty="0">
              <a:solidFill>
                <a:schemeClr val="tx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99EE4-C250-407F-A11F-8E4C44D679F2}" type="slidenum">
              <a:rPr lang="fr-FR" smtClean="0"/>
              <a:t>85</a:t>
            </a:fld>
            <a:endParaRPr lang="fr-FR"/>
          </a:p>
        </p:txBody>
      </p:sp>
      <p:pic>
        <p:nvPicPr>
          <p:cNvPr id="522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556792"/>
            <a:ext cx="2975976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3635896" y="5643245"/>
            <a:ext cx="3024336" cy="954107"/>
          </a:xfrm>
          <a:prstGeom prst="rect">
            <a:avLst/>
          </a:prstGeom>
          <a:solidFill>
            <a:schemeClr val="tx2">
              <a:alpha val="34000"/>
            </a:schemeClr>
          </a:solidFill>
          <a:ln w="25400">
            <a:solidFill>
              <a:schemeClr val="lt1">
                <a:hueOff val="0"/>
                <a:satOff val="0"/>
                <a:lumOff val="0"/>
              </a:schemeClr>
            </a:solidFill>
          </a:ln>
          <a:effectLst/>
        </p:spPr>
        <p:txBody>
          <a:bodyPr wrap="square" rtlCol="0">
            <a:spAutoFit/>
          </a:bodyPr>
          <a:lstStyle/>
          <a:p>
            <a:r>
              <a:rPr lang="fr-FR" sz="1400" i="1" dirty="0" err="1" smtClean="0"/>
              <a:t>Virgen</a:t>
            </a:r>
            <a:r>
              <a:rPr lang="fr-FR" sz="1400" i="1" dirty="0" smtClean="0"/>
              <a:t> con Niño</a:t>
            </a:r>
            <a:r>
              <a:rPr lang="fr-FR" sz="1400" dirty="0" smtClean="0"/>
              <a:t>, Jaime </a:t>
            </a:r>
            <a:r>
              <a:rPr lang="fr-FR" sz="1400" dirty="0" err="1" smtClean="0"/>
              <a:t>Morera</a:t>
            </a:r>
            <a:endParaRPr lang="fr-FR" sz="1400" dirty="0" smtClean="0"/>
          </a:p>
          <a:p>
            <a:r>
              <a:rPr lang="fr-FR" sz="1400" dirty="0" smtClean="0"/>
              <a:t>1904, huile sur toile, 103 x 61</a:t>
            </a:r>
          </a:p>
          <a:p>
            <a:r>
              <a:rPr lang="fr-FR" sz="1400" dirty="0" smtClean="0"/>
              <a:t>musée </a:t>
            </a:r>
            <a:r>
              <a:rPr lang="fr-FR" sz="1400" dirty="0" smtClean="0"/>
              <a:t>d’art de Jaime </a:t>
            </a:r>
            <a:r>
              <a:rPr lang="fr-FR" sz="1400" dirty="0" err="1" smtClean="0"/>
              <a:t>Morera</a:t>
            </a:r>
            <a:r>
              <a:rPr lang="fr-FR" sz="1400" dirty="0" smtClean="0"/>
              <a:t>, </a:t>
            </a:r>
            <a:r>
              <a:rPr lang="fr-FR" sz="1400" dirty="0" err="1" smtClean="0"/>
              <a:t>Lleida</a:t>
            </a:r>
            <a:r>
              <a:rPr lang="fr-FR" sz="1400" dirty="0" smtClean="0"/>
              <a:t>, Espagne</a:t>
            </a:r>
            <a:endParaRPr lang="fr-FR" sz="14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7180" y="1472357"/>
            <a:ext cx="1921768" cy="3470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6180956" y="3771617"/>
            <a:ext cx="2495500" cy="1169551"/>
          </a:xfrm>
          <a:prstGeom prst="rect">
            <a:avLst/>
          </a:prstGeom>
          <a:solidFill>
            <a:schemeClr val="tx2">
              <a:alpha val="34000"/>
            </a:schemeClr>
          </a:solidFill>
          <a:ln w="25400">
            <a:solidFill>
              <a:schemeClr val="lt1">
                <a:hueOff val="0"/>
                <a:satOff val="0"/>
                <a:lumOff val="0"/>
              </a:schemeClr>
            </a:solidFill>
          </a:ln>
          <a:effectLst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retable d’Issenheim, détail de </a:t>
            </a:r>
            <a:r>
              <a:rPr lang="fr-FR" sz="1400" i="1" dirty="0" smtClean="0"/>
              <a:t>l’Annonciation</a:t>
            </a:r>
            <a:r>
              <a:rPr lang="fr-FR" sz="1400" dirty="0" smtClean="0"/>
              <a:t>, Matthias Grünewald</a:t>
            </a:r>
          </a:p>
          <a:p>
            <a:r>
              <a:rPr lang="fr-FR" sz="1400" dirty="0" smtClean="0"/>
              <a:t>1512</a:t>
            </a:r>
            <a:endParaRPr lang="fr-FR" sz="1400" dirty="0" smtClean="0"/>
          </a:p>
          <a:p>
            <a:r>
              <a:rPr lang="fr-FR" sz="1400" dirty="0" smtClean="0"/>
              <a:t>musée d’</a:t>
            </a:r>
            <a:r>
              <a:rPr lang="fr-FR" sz="1400" dirty="0" err="1" smtClean="0"/>
              <a:t>Unterlinden</a:t>
            </a:r>
            <a:r>
              <a:rPr lang="fr-FR" sz="1400" dirty="0" smtClean="0"/>
              <a:t>, Colmar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3716819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fr-FR" sz="2800" dirty="0">
                <a:solidFill>
                  <a:schemeClr val="tx1"/>
                </a:solidFill>
              </a:rPr>
              <a:t>Modernité espagnole:</a:t>
            </a:r>
            <a:br>
              <a:rPr lang="fr-FR" sz="2800" dirty="0">
                <a:solidFill>
                  <a:schemeClr val="tx1"/>
                </a:solidFill>
              </a:rPr>
            </a:br>
            <a:r>
              <a:rPr lang="fr-FR" sz="2800" dirty="0">
                <a:solidFill>
                  <a:schemeClr val="tx1"/>
                </a:solidFill>
              </a:rPr>
              <a:t>de l’art sacré à la religion de l’art</a:t>
            </a: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1686486"/>
            <a:ext cx="1152128" cy="4334802"/>
          </a:xfr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99EE4-C250-407F-A11F-8E4C44D679F2}" type="slidenum">
              <a:rPr lang="fr-FR" smtClean="0"/>
              <a:t>86</a:t>
            </a:fld>
            <a:endParaRPr lang="fr-FR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700808"/>
            <a:ext cx="955848" cy="4244423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1704856"/>
            <a:ext cx="938671" cy="4244424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1403648" y="6093296"/>
            <a:ext cx="1171872" cy="307777"/>
          </a:xfrm>
          <a:prstGeom prst="rect">
            <a:avLst/>
          </a:prstGeom>
          <a:solidFill>
            <a:schemeClr val="tx2">
              <a:alpha val="34000"/>
            </a:schemeClr>
          </a:solidFill>
          <a:ln w="25400">
            <a:solidFill>
              <a:schemeClr val="lt1">
                <a:hueOff val="0"/>
                <a:satOff val="0"/>
                <a:lumOff val="0"/>
              </a:schemeClr>
            </a:solidFill>
          </a:ln>
          <a:effectLst/>
        </p:spPr>
        <p:txBody>
          <a:bodyPr wrap="square" rtlCol="0">
            <a:spAutoFit/>
          </a:bodyPr>
          <a:lstStyle/>
          <a:p>
            <a:r>
              <a:rPr lang="fr-FR" sz="1400" dirty="0" err="1" smtClean="0"/>
              <a:t>Saenz</a:t>
            </a:r>
            <a:r>
              <a:rPr lang="fr-FR" sz="1400" dirty="0" smtClean="0"/>
              <a:t>, 1906</a:t>
            </a:r>
            <a:endParaRPr lang="fr-FR" sz="1400" dirty="0"/>
          </a:p>
        </p:txBody>
      </p:sp>
      <p:sp>
        <p:nvSpPr>
          <p:cNvPr id="9" name="ZoneTexte 8"/>
          <p:cNvSpPr txBox="1"/>
          <p:nvPr/>
        </p:nvSpPr>
        <p:spPr>
          <a:xfrm>
            <a:off x="3851920" y="6093296"/>
            <a:ext cx="1296144" cy="307777"/>
          </a:xfrm>
          <a:prstGeom prst="rect">
            <a:avLst/>
          </a:prstGeom>
          <a:solidFill>
            <a:schemeClr val="tx2">
              <a:alpha val="34000"/>
            </a:schemeClr>
          </a:solidFill>
          <a:ln w="25400">
            <a:solidFill>
              <a:schemeClr val="lt1">
                <a:hueOff val="0"/>
                <a:satOff val="0"/>
                <a:lumOff val="0"/>
              </a:schemeClr>
            </a:solidFill>
          </a:ln>
          <a:effectLst/>
        </p:spPr>
        <p:txBody>
          <a:bodyPr wrap="square" rtlCol="0">
            <a:spAutoFit/>
          </a:bodyPr>
          <a:lstStyle/>
          <a:p>
            <a:r>
              <a:rPr lang="fr-FR" sz="1400" dirty="0" err="1" smtClean="0"/>
              <a:t>Junyent</a:t>
            </a:r>
            <a:r>
              <a:rPr lang="fr-FR" sz="1400" dirty="0" smtClean="0"/>
              <a:t>, 1902</a:t>
            </a:r>
            <a:endParaRPr lang="fr-FR" sz="1400" dirty="0"/>
          </a:p>
        </p:txBody>
      </p:sp>
      <p:sp>
        <p:nvSpPr>
          <p:cNvPr id="10" name="ZoneTexte 9"/>
          <p:cNvSpPr txBox="1"/>
          <p:nvPr/>
        </p:nvSpPr>
        <p:spPr>
          <a:xfrm>
            <a:off x="6444208" y="6093296"/>
            <a:ext cx="1224136" cy="307777"/>
          </a:xfrm>
          <a:prstGeom prst="rect">
            <a:avLst/>
          </a:prstGeom>
          <a:solidFill>
            <a:schemeClr val="tx2">
              <a:alpha val="34000"/>
            </a:schemeClr>
          </a:solidFill>
          <a:ln w="25400">
            <a:solidFill>
              <a:schemeClr val="lt1">
                <a:hueOff val="0"/>
                <a:satOff val="0"/>
                <a:lumOff val="0"/>
              </a:schemeClr>
            </a:solidFill>
          </a:ln>
          <a:effectLst/>
        </p:spPr>
        <p:txBody>
          <a:bodyPr wrap="square" rtlCol="0">
            <a:spAutoFit/>
          </a:bodyPr>
          <a:lstStyle/>
          <a:p>
            <a:r>
              <a:rPr lang="fr-FR" sz="1400" dirty="0" err="1" smtClean="0"/>
              <a:t>Morera</a:t>
            </a:r>
            <a:r>
              <a:rPr lang="fr-FR" sz="1400" dirty="0" smtClean="0"/>
              <a:t>, 1904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692579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endParaRPr lang="fr-FR" sz="24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Synthèse</a:t>
            </a:r>
          </a:p>
          <a:p>
            <a:pPr marL="0" indent="0" algn="ctr">
              <a:buNone/>
            </a:pPr>
            <a:r>
              <a:rPr lang="fr-FR" dirty="0" smtClean="0"/>
              <a:t>	</a:t>
            </a:r>
            <a:r>
              <a:rPr lang="fr-FR" sz="2800" dirty="0"/>
              <a:t>Modernité espagnole:</a:t>
            </a:r>
            <a:br>
              <a:rPr lang="fr-FR" sz="2800" dirty="0"/>
            </a:br>
            <a:r>
              <a:rPr lang="fr-FR" sz="2800" dirty="0"/>
              <a:t>de l’art sacré à la religion de </a:t>
            </a:r>
            <a:r>
              <a:rPr lang="fr-FR" sz="2800" dirty="0" smtClean="0"/>
              <a:t>l’art</a:t>
            </a:r>
          </a:p>
          <a:p>
            <a:pPr marL="0" indent="0" algn="ctr">
              <a:buNone/>
            </a:pPr>
            <a:endParaRPr lang="fr-FR" dirty="0" smtClean="0"/>
          </a:p>
          <a:p>
            <a:pPr lvl="1"/>
            <a:r>
              <a:rPr lang="fr-FR" dirty="0"/>
              <a:t>S</a:t>
            </a:r>
            <a:r>
              <a:rPr lang="fr-FR" dirty="0" smtClean="0"/>
              <a:t>acralité de l’œuvre </a:t>
            </a:r>
          </a:p>
          <a:p>
            <a:pPr lvl="1"/>
            <a:r>
              <a:rPr lang="fr-FR" dirty="0" smtClean="0"/>
              <a:t>Sacralisation de l’artiste</a:t>
            </a:r>
          </a:p>
          <a:p>
            <a:pPr lvl="1"/>
            <a:r>
              <a:rPr lang="fr-FR" dirty="0" smtClean="0"/>
              <a:t>Religion de </a:t>
            </a:r>
            <a:r>
              <a:rPr lang="fr-FR" dirty="0" smtClean="0"/>
              <a:t>l’art</a:t>
            </a:r>
          </a:p>
          <a:p>
            <a:pPr lvl="3"/>
            <a:r>
              <a:rPr lang="fr-FR" dirty="0" smtClean="0"/>
              <a:t>Pierre Bourdieu, </a:t>
            </a:r>
            <a:r>
              <a:rPr lang="fr-FR" i="1" dirty="0" smtClean="0"/>
              <a:t>Les règles de l’art, </a:t>
            </a:r>
            <a:r>
              <a:rPr lang="fr-FR" dirty="0" smtClean="0"/>
              <a:t>1992</a:t>
            </a:r>
            <a:endParaRPr lang="fr-FR" dirty="0" smtClean="0"/>
          </a:p>
          <a:p>
            <a:pPr lvl="3"/>
            <a:r>
              <a:rPr lang="fr-FR" dirty="0" smtClean="0"/>
              <a:t>Jean-Louis </a:t>
            </a:r>
            <a:r>
              <a:rPr lang="fr-FR" dirty="0" err="1" smtClean="0"/>
              <a:t>Harouel</a:t>
            </a:r>
            <a:r>
              <a:rPr lang="fr-FR" dirty="0" smtClean="0"/>
              <a:t>, </a:t>
            </a:r>
            <a:r>
              <a:rPr lang="fr-FR" i="1" dirty="0" smtClean="0"/>
              <a:t>La grande falsification</a:t>
            </a:r>
            <a:r>
              <a:rPr lang="fr-FR" dirty="0" smtClean="0"/>
              <a:t>, 2009</a:t>
            </a:r>
            <a:endParaRPr lang="fr-FR" dirty="0" smtClean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99EE4-C250-407F-A11F-8E4C44D679F2}" type="slidenum">
              <a:rPr lang="fr-FR" smtClean="0"/>
              <a:t>87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88000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spcAft>
                <a:spcPts val="1200"/>
              </a:spcAft>
            </a:pPr>
            <a:r>
              <a:rPr lang="fr-FR" dirty="0" smtClean="0"/>
              <a:t>Sources documentaires:</a:t>
            </a:r>
          </a:p>
          <a:p>
            <a:pPr lvl="1">
              <a:spcAft>
                <a:spcPts val="1200"/>
              </a:spcAft>
            </a:pPr>
            <a:r>
              <a:rPr lang="fr-FR" sz="2000" dirty="0" smtClean="0"/>
              <a:t>Pinacothèque  avec commentaires  </a:t>
            </a:r>
            <a:r>
              <a:rPr lang="fr-FR" sz="2000" dirty="0">
                <a:solidFill>
                  <a:schemeClr val="accent1"/>
                </a:solidFill>
              </a:rPr>
              <a:t>http://</a:t>
            </a:r>
            <a:r>
              <a:rPr lang="fr-FR" sz="2000" dirty="0" smtClean="0">
                <a:solidFill>
                  <a:schemeClr val="accent1"/>
                </a:solidFill>
              </a:rPr>
              <a:t>pintura.aut.org</a:t>
            </a:r>
          </a:p>
          <a:p>
            <a:pPr lvl="1">
              <a:spcAft>
                <a:spcPts val="1200"/>
              </a:spcAft>
            </a:pPr>
            <a:r>
              <a:rPr lang="fr-FR" sz="2000" dirty="0" smtClean="0"/>
              <a:t>Pinacothèque-forum</a:t>
            </a:r>
            <a:r>
              <a:rPr lang="fr-FR" sz="2000" dirty="0" smtClean="0">
                <a:solidFill>
                  <a:schemeClr val="accent1"/>
                </a:solidFill>
              </a:rPr>
              <a:t>  </a:t>
            </a:r>
            <a:r>
              <a:rPr lang="fr-FR" sz="2000" dirty="0">
                <a:solidFill>
                  <a:schemeClr val="accent1"/>
                </a:solidFill>
              </a:rPr>
              <a:t>http://</a:t>
            </a:r>
            <a:r>
              <a:rPr lang="fr-FR" sz="2000" dirty="0" smtClean="0">
                <a:solidFill>
                  <a:schemeClr val="accent1"/>
                </a:solidFill>
              </a:rPr>
              <a:t>www.foroxerbar.com</a:t>
            </a:r>
          </a:p>
          <a:p>
            <a:pPr lvl="1">
              <a:spcAft>
                <a:spcPts val="1200"/>
              </a:spcAft>
            </a:pPr>
            <a:r>
              <a:rPr lang="fr-FR" sz="2000" dirty="0" smtClean="0"/>
              <a:t>XIX</a:t>
            </a:r>
            <a:r>
              <a:rPr lang="fr-FR" sz="2000" baseline="30000" dirty="0" smtClean="0"/>
              <a:t>e</a:t>
            </a:r>
            <a:r>
              <a:rPr lang="fr-FR" sz="2000" dirty="0" smtClean="0"/>
              <a:t> et Art Nouveau  </a:t>
            </a:r>
            <a:r>
              <a:rPr lang="fr-FR" sz="2000" dirty="0">
                <a:solidFill>
                  <a:schemeClr val="accent1"/>
                </a:solidFill>
              </a:rPr>
              <a:t>http://</a:t>
            </a:r>
            <a:r>
              <a:rPr lang="fr-FR" sz="2000" dirty="0" smtClean="0">
                <a:solidFill>
                  <a:schemeClr val="accent1"/>
                </a:solidFill>
              </a:rPr>
              <a:t>www.gaudiallgaudi.com</a:t>
            </a:r>
          </a:p>
          <a:p>
            <a:pPr lvl="1">
              <a:spcAft>
                <a:spcPts val="1200"/>
              </a:spcAft>
            </a:pPr>
            <a:r>
              <a:rPr lang="fr-FR" sz="2000" dirty="0" smtClean="0"/>
              <a:t>Art et Histoire  </a:t>
            </a:r>
            <a:r>
              <a:rPr lang="fr-FR" sz="2000" dirty="0">
                <a:solidFill>
                  <a:srgbClr val="FFC000"/>
                </a:solidFill>
              </a:rPr>
              <a:t>http://</a:t>
            </a:r>
            <a:r>
              <a:rPr lang="fr-FR" sz="2000" dirty="0" smtClean="0">
                <a:solidFill>
                  <a:srgbClr val="FFC000"/>
                </a:solidFill>
              </a:rPr>
              <a:t>www.artehistoria.es</a:t>
            </a:r>
          </a:p>
          <a:p>
            <a:pPr lvl="1">
              <a:spcAft>
                <a:spcPts val="1200"/>
              </a:spcAft>
            </a:pPr>
            <a:r>
              <a:rPr lang="fr-FR" sz="2000" dirty="0" smtClean="0"/>
              <a:t>Culture: arts, styles et théorie  </a:t>
            </a:r>
            <a:r>
              <a:rPr lang="fr-FR" sz="2000" dirty="0" smtClean="0">
                <a:solidFill>
                  <a:srgbClr val="FFC000"/>
                </a:solidFill>
              </a:rPr>
              <a:t>http</a:t>
            </a:r>
            <a:r>
              <a:rPr lang="fr-FR" sz="2000" dirty="0">
                <a:solidFill>
                  <a:srgbClr val="FFC000"/>
                </a:solidFill>
              </a:rPr>
              <a:t>://</a:t>
            </a:r>
            <a:r>
              <a:rPr lang="fr-FR" sz="2000" dirty="0" smtClean="0">
                <a:solidFill>
                  <a:srgbClr val="FFC000"/>
                </a:solidFill>
              </a:rPr>
              <a:t>www.almendron.com</a:t>
            </a:r>
          </a:p>
          <a:p>
            <a:pPr lvl="1">
              <a:spcAft>
                <a:spcPts val="1200"/>
              </a:spcAft>
            </a:pPr>
            <a:r>
              <a:rPr lang="fr-FR" sz="2000" dirty="0" smtClean="0"/>
              <a:t>L’œuvre d’art: concepts et techniques avec un guide complet de l’analyse et du commentaire de tableaux </a:t>
            </a:r>
            <a:r>
              <a:rPr lang="fr-FR" sz="2000" dirty="0" smtClean="0">
                <a:solidFill>
                  <a:srgbClr val="FFC000"/>
                </a:solidFill>
              </a:rPr>
              <a:t>http</a:t>
            </a:r>
            <a:r>
              <a:rPr lang="fr-FR" sz="2000" dirty="0">
                <a:solidFill>
                  <a:srgbClr val="FFC000"/>
                </a:solidFill>
              </a:rPr>
              <a:t>://ntic.educacion.es/w3//</a:t>
            </a:r>
            <a:r>
              <a:rPr lang="fr-FR" sz="2000" dirty="0" smtClean="0">
                <a:solidFill>
                  <a:srgbClr val="FFC000"/>
                </a:solidFill>
              </a:rPr>
              <a:t>eos/MaterialesEducativos/bachillerato/arte/arte/indice.html</a:t>
            </a:r>
          </a:p>
          <a:p>
            <a:pPr lvl="1">
              <a:spcAft>
                <a:spcPts val="1200"/>
              </a:spcAft>
            </a:pPr>
            <a:endParaRPr lang="fr-FR" sz="2000" dirty="0" smtClean="0">
              <a:solidFill>
                <a:srgbClr val="FFC000"/>
              </a:solidFill>
            </a:endParaRPr>
          </a:p>
          <a:p>
            <a:pPr lvl="1"/>
            <a:endParaRPr lang="fr-FR" sz="2000" dirty="0" smtClean="0">
              <a:solidFill>
                <a:schemeClr val="accent1"/>
              </a:solidFill>
            </a:endParaRPr>
          </a:p>
          <a:p>
            <a:pPr lvl="2"/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99EE4-C250-407F-A11F-8E4C44D679F2}" type="slidenum">
              <a:rPr lang="fr-FR" smtClean="0"/>
              <a:t>88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91755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sz="2400" dirty="0">
                <a:solidFill>
                  <a:prstClr val="white"/>
                </a:solidFill>
              </a:rPr>
              <a:t>Mise en scène peu conventionnelle du clergé </a:t>
            </a:r>
            <a:r>
              <a:rPr lang="fr-FR" sz="2400" dirty="0" smtClean="0">
                <a:solidFill>
                  <a:prstClr val="white"/>
                </a:solidFill>
              </a:rPr>
              <a:t>(2/3</a:t>
            </a:r>
            <a:r>
              <a:rPr lang="fr-FR" sz="2400" dirty="0">
                <a:solidFill>
                  <a:prstClr val="white"/>
                </a:solidFill>
              </a:rPr>
              <a:t>)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fr-FR" dirty="0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700807"/>
            <a:ext cx="3672408" cy="4598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4355976" y="5517232"/>
            <a:ext cx="3600400" cy="738664"/>
          </a:xfrm>
          <a:prstGeom prst="rect">
            <a:avLst/>
          </a:prstGeom>
          <a:solidFill>
            <a:schemeClr val="tx2">
              <a:alpha val="34000"/>
            </a:schemeClr>
          </a:solidFill>
          <a:ln w="25400">
            <a:solidFill>
              <a:schemeClr val="lt1">
                <a:hueOff val="0"/>
                <a:satOff val="0"/>
                <a:lumOff val="0"/>
              </a:schemeClr>
            </a:solidFill>
          </a:ln>
          <a:effectLst/>
        </p:spPr>
        <p:txBody>
          <a:bodyPr wrap="square" rtlCol="0">
            <a:spAutoFit/>
          </a:bodyPr>
          <a:lstStyle/>
          <a:p>
            <a:r>
              <a:rPr lang="es-ES_tradnl" sz="1400" i="1" dirty="0"/>
              <a:t>Sermón soporífero</a:t>
            </a:r>
            <a:r>
              <a:rPr lang="es-ES_tradnl" sz="1400" dirty="0"/>
              <a:t>, </a:t>
            </a:r>
            <a:r>
              <a:rPr lang="es-ES_tradnl" sz="1400" dirty="0" smtClean="0"/>
              <a:t>Fernando </a:t>
            </a:r>
            <a:r>
              <a:rPr lang="es-ES_tradnl" sz="1400" dirty="0"/>
              <a:t>Cabrera Cantó </a:t>
            </a:r>
            <a:endParaRPr lang="fr-FR" sz="1400" dirty="0"/>
          </a:p>
          <a:p>
            <a:r>
              <a:rPr lang="es-ES_tradnl" sz="1400" dirty="0" err="1"/>
              <a:t>huile</a:t>
            </a:r>
            <a:r>
              <a:rPr lang="es-ES_tradnl" sz="1400" dirty="0"/>
              <a:t> sur </a:t>
            </a:r>
            <a:r>
              <a:rPr lang="es-ES_tradnl" sz="1400" dirty="0" err="1" smtClean="0"/>
              <a:t>toile</a:t>
            </a:r>
            <a:r>
              <a:rPr lang="es-ES_tradnl" sz="1400" dirty="0" smtClean="0"/>
              <a:t>, 102 </a:t>
            </a:r>
            <a:r>
              <a:rPr lang="es-ES_tradnl" sz="1400" dirty="0"/>
              <a:t>x 79</a:t>
            </a:r>
            <a:endParaRPr lang="fr-FR" sz="1400" dirty="0"/>
          </a:p>
          <a:p>
            <a:r>
              <a:rPr lang="fr-FR" sz="1400" dirty="0"/>
              <a:t>musée des beaux-arts, </a:t>
            </a:r>
            <a:r>
              <a:rPr lang="fr-FR" sz="1400" dirty="0" smtClean="0"/>
              <a:t>Valence </a:t>
            </a:r>
            <a:r>
              <a:rPr lang="fr-FR" sz="1400" dirty="0"/>
              <a:t>Espagne</a:t>
            </a: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99EE4-C250-407F-A11F-8E4C44D679F2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53715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onderie">
  <a:themeElements>
    <a:clrScheme name="Module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Office 2">
      <a:majorFont>
        <a:latin typeface="Calibri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Fonderie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>
    <a:spDef>
      <a:spPr>
        <a:solidFill>
          <a:schemeClr val="accent2">
            <a:alpha val="35000"/>
          </a:schemeClr>
        </a:solidFill>
        <a:ln>
          <a:solidFill>
            <a:schemeClr val="accent2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solidFill>
          <a:schemeClr val="tx2">
            <a:alpha val="34000"/>
          </a:schemeClr>
        </a:solidFill>
        <a:ln w="25400">
          <a:solidFill>
            <a:schemeClr val="lt1">
              <a:hueOff val="0"/>
              <a:satOff val="0"/>
              <a:lumOff val="0"/>
            </a:schemeClr>
          </a:solidFill>
        </a:ln>
        <a:effectLst/>
      </a:spPr>
      <a:bodyPr wrap="square" rtlCol="0">
        <a:spAutoFit/>
      </a:bodyPr>
      <a:lstStyle>
        <a:defPPr>
          <a:defRPr sz="1400" dirty="0"/>
        </a:defPPr>
      </a:lstStyle>
    </a:tx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</Template>
  <TotalTime>13566</TotalTime>
  <Words>2398</Words>
  <Application>Microsoft Office PowerPoint</Application>
  <PresentationFormat>Affichage à l'écran (4:3)</PresentationFormat>
  <Paragraphs>715</Paragraphs>
  <Slides>88</Slides>
  <Notes>87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88</vt:i4>
      </vt:variant>
    </vt:vector>
  </HeadingPairs>
  <TitlesOfParts>
    <vt:vector size="89" baseType="lpstr">
      <vt:lpstr>Fonderie</vt:lpstr>
      <vt:lpstr>Modernité espagnole: de l’art sacré à la religion de l’art</vt:lpstr>
      <vt:lpstr>Présentation PowerPoint</vt:lpstr>
      <vt:lpstr>Modernité espagnole: de l’art sacré à la religion de l’art</vt:lpstr>
      <vt:lpstr>Présentation PowerPoint</vt:lpstr>
      <vt:lpstr>Présentation PowerPoint</vt:lpstr>
      <vt:lpstr>Style saint sulpicien</vt:lpstr>
      <vt:lpstr>Présentation PowerPoint</vt:lpstr>
      <vt:lpstr>Mise en scène peu conventionnelle du clergé (1/3)</vt:lpstr>
      <vt:lpstr>Mise en scène peu conventionnelle du clergé (2/3)</vt:lpstr>
      <vt:lpstr>Mise en scène peu conventionnelle du clergé (3/3)</vt:lpstr>
      <vt:lpstr>Présentation PowerPoint</vt:lpstr>
      <vt:lpstr>Présentation PowerPoint</vt:lpstr>
      <vt:lpstr>Héritages</vt:lpstr>
      <vt:lpstr>Héritages</vt:lpstr>
      <vt:lpstr>Héritages</vt:lpstr>
      <vt:lpstr>Présentation PowerPoint</vt:lpstr>
      <vt:lpstr>Présentation PowerPoint</vt:lpstr>
      <vt:lpstr>Présentation PowerPoint</vt:lpstr>
      <vt:lpstr>Les Nazaréens, mi-XIXe</vt:lpstr>
      <vt:lpstr>Le Cercle de Saint Luc, fin XIXe-début XXe</vt:lpstr>
      <vt:lpstr>Présentation PowerPoint</vt:lpstr>
      <vt:lpstr>Peinture d’Histoire</vt:lpstr>
      <vt:lpstr>Présentation PowerPoint</vt:lpstr>
      <vt:lpstr>Réalisme</vt:lpstr>
      <vt:lpstr>Présentation PowerPoint</vt:lpstr>
      <vt:lpstr>Présentation PowerPoint</vt:lpstr>
      <vt:lpstr>Processions (1/4)</vt:lpstr>
      <vt:lpstr>Processions (2/4)</vt:lpstr>
      <vt:lpstr>Processions (3/4)</vt:lpstr>
      <vt:lpstr>Processions (4/4)</vt:lpstr>
      <vt:lpstr>Processions</vt:lpstr>
      <vt:lpstr>Présentation PowerPoint</vt:lpstr>
      <vt:lpstr>Révolution</vt:lpstr>
      <vt:lpstr>Présentation PowerPoint</vt:lpstr>
      <vt:lpstr>Présentation PowerPoint</vt:lpstr>
      <vt:lpstr>Individualisation </vt:lpstr>
      <vt:lpstr>Présentation PowerPoint</vt:lpstr>
      <vt:lpstr>Introspection</vt:lpstr>
      <vt:lpstr>Introspection</vt:lpstr>
      <vt:lpstr>Introspection</vt:lpstr>
      <vt:lpstr>Introspection</vt:lpstr>
      <vt:lpstr>Présentation PowerPoint</vt:lpstr>
      <vt:lpstr>Dilution en amont : un sacré de sources multiples </vt:lpstr>
      <vt:lpstr>Présentation PowerPoint</vt:lpstr>
      <vt:lpstr>Dilution en aval : la nation, nouvel objet sacré</vt:lpstr>
      <vt:lpstr>Présentation PowerPoint</vt:lpstr>
      <vt:lpstr>Intralecture </vt:lpstr>
      <vt:lpstr>Intralecture </vt:lpstr>
      <vt:lpstr>Intralecture </vt:lpstr>
      <vt:lpstr>Intralecture </vt:lpstr>
      <vt:lpstr>Présentation PowerPoint</vt:lpstr>
      <vt:lpstr>Transgression</vt:lpstr>
      <vt:lpstr>Transgression: comparaison</vt:lpstr>
      <vt:lpstr>Transgression: similitudes (1/2)</vt:lpstr>
      <vt:lpstr>Transgression: comparaison</vt:lpstr>
      <vt:lpstr>Transgression: licences artistiques (2/2)</vt:lpstr>
      <vt:lpstr>Transgression: licences artistiques (2/2)</vt:lpstr>
      <vt:lpstr>Présentation PowerPoint</vt:lpstr>
      <vt:lpstr>Présentation PowerPoint</vt:lpstr>
      <vt:lpstr>Présentation PowerPoint</vt:lpstr>
      <vt:lpstr>Le fantastique (1/2)</vt:lpstr>
      <vt:lpstr>Le fantastique (1/2)</vt:lpstr>
      <vt:lpstr>Le fantastique (2/2)</vt:lpstr>
      <vt:lpstr>Présentation PowerPoint</vt:lpstr>
      <vt:lpstr>Le profane (1/2)</vt:lpstr>
      <vt:lpstr>Le profane (2/2)</vt:lpstr>
      <vt:lpstr>Le profane (2/2)</vt:lpstr>
      <vt:lpstr>Présentation PowerPoint</vt:lpstr>
      <vt:lpstr>Inquiétudes spirituelles</vt:lpstr>
      <vt:lpstr>Présentation PowerPoint</vt:lpstr>
      <vt:lpstr>Représentations dramatisées du sacré (1/2)</vt:lpstr>
      <vt:lpstr>Représentations dramatisées du sacré (2/2)</vt:lpstr>
      <vt:lpstr>Représentations dramatisées du sacré (2/2)</vt:lpstr>
      <vt:lpstr>Représentations dramatisées du sacré (2/2)</vt:lpstr>
      <vt:lpstr>Présentation PowerPoint</vt:lpstr>
      <vt:lpstr>Théophanies (1/3)</vt:lpstr>
      <vt:lpstr>Théophanies (2/3)</vt:lpstr>
      <vt:lpstr>Théophanies (1/3)</vt:lpstr>
      <vt:lpstr>Présentation PowerPoint</vt:lpstr>
      <vt:lpstr>« Une profondeur étrangère »</vt:lpstr>
      <vt:lpstr>Présentation PowerPoint</vt:lpstr>
      <vt:lpstr>Un sacré en filigrane (rappels) </vt:lpstr>
      <vt:lpstr>Présentation PowerPoint</vt:lpstr>
      <vt:lpstr>Ultime renversement</vt:lpstr>
      <vt:lpstr>Ultime renversement</vt:lpstr>
      <vt:lpstr>Modernité espagnole: de l’art sacré à la religion de l’art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tofito</dc:creator>
  <cp:lastModifiedBy>tofito</cp:lastModifiedBy>
  <cp:revision>258</cp:revision>
  <dcterms:created xsi:type="dcterms:W3CDTF">2011-11-17T13:42:50Z</dcterms:created>
  <dcterms:modified xsi:type="dcterms:W3CDTF">2011-11-27T20:44:08Z</dcterms:modified>
</cp:coreProperties>
</file>